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69"/>
  </p:notesMasterIdLst>
  <p:handoutMasterIdLst>
    <p:handoutMasterId r:id="rId70"/>
  </p:handoutMasterIdLst>
  <p:sldIdLst>
    <p:sldId id="369" r:id="rId2"/>
    <p:sldId id="257" r:id="rId3"/>
    <p:sldId id="260" r:id="rId4"/>
    <p:sldId id="264" r:id="rId5"/>
    <p:sldId id="311" r:id="rId6"/>
    <p:sldId id="357" r:id="rId7"/>
    <p:sldId id="344" r:id="rId8"/>
    <p:sldId id="345" r:id="rId9"/>
    <p:sldId id="274" r:id="rId10"/>
    <p:sldId id="282" r:id="rId11"/>
    <p:sldId id="370" r:id="rId12"/>
    <p:sldId id="283" r:id="rId13"/>
    <p:sldId id="371" r:id="rId14"/>
    <p:sldId id="284" r:id="rId15"/>
    <p:sldId id="262" r:id="rId16"/>
    <p:sldId id="267" r:id="rId17"/>
    <p:sldId id="273" r:id="rId18"/>
    <p:sldId id="266" r:id="rId19"/>
    <p:sldId id="310" r:id="rId20"/>
    <p:sldId id="279" r:id="rId21"/>
    <p:sldId id="294" r:id="rId22"/>
    <p:sldId id="372" r:id="rId23"/>
    <p:sldId id="293" r:id="rId24"/>
    <p:sldId id="275" r:id="rId25"/>
    <p:sldId id="309" r:id="rId26"/>
    <p:sldId id="346" r:id="rId27"/>
    <p:sldId id="347" r:id="rId28"/>
    <p:sldId id="277" r:id="rId29"/>
    <p:sldId id="281" r:id="rId30"/>
    <p:sldId id="296" r:id="rId31"/>
    <p:sldId id="298" r:id="rId32"/>
    <p:sldId id="299" r:id="rId33"/>
    <p:sldId id="300" r:id="rId34"/>
    <p:sldId id="301" r:id="rId35"/>
    <p:sldId id="378" r:id="rId36"/>
    <p:sldId id="379" r:id="rId37"/>
    <p:sldId id="304" r:id="rId38"/>
    <p:sldId id="321" r:id="rId39"/>
    <p:sldId id="324" r:id="rId40"/>
    <p:sldId id="337" r:id="rId41"/>
    <p:sldId id="349" r:id="rId42"/>
    <p:sldId id="328" r:id="rId43"/>
    <p:sldId id="375" r:id="rId44"/>
    <p:sldId id="373" r:id="rId45"/>
    <p:sldId id="374" r:id="rId46"/>
    <p:sldId id="329" r:id="rId47"/>
    <p:sldId id="354" r:id="rId48"/>
    <p:sldId id="380" r:id="rId49"/>
    <p:sldId id="381" r:id="rId50"/>
    <p:sldId id="384" r:id="rId51"/>
    <p:sldId id="382" r:id="rId52"/>
    <p:sldId id="383" r:id="rId53"/>
    <p:sldId id="358" r:id="rId54"/>
    <p:sldId id="385" r:id="rId55"/>
    <p:sldId id="359" r:id="rId56"/>
    <p:sldId id="360" r:id="rId57"/>
    <p:sldId id="361" r:id="rId58"/>
    <p:sldId id="362" r:id="rId59"/>
    <p:sldId id="386" r:id="rId60"/>
    <p:sldId id="363" r:id="rId61"/>
    <p:sldId id="364" r:id="rId62"/>
    <p:sldId id="365" r:id="rId63"/>
    <p:sldId id="388" r:id="rId64"/>
    <p:sldId id="389" r:id="rId65"/>
    <p:sldId id="387" r:id="rId66"/>
    <p:sldId id="367" r:id="rId67"/>
    <p:sldId id="368" r:id="rId68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00"/>
    <a:srgbClr val="3333FF"/>
    <a:srgbClr val="1C1C1C"/>
    <a:srgbClr val="FF0000"/>
    <a:srgbClr val="3366CC"/>
    <a:srgbClr val="0000FF"/>
    <a:srgbClr val="009900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660" autoAdjust="0"/>
  </p:normalViewPr>
  <p:slideViewPr>
    <p:cSldViewPr>
      <p:cViewPr>
        <p:scale>
          <a:sx n="75" d="100"/>
          <a:sy n="75" d="100"/>
        </p:scale>
        <p:origin x="-121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4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630E192-5514-4D9A-ABA1-87E48A4D058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963495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34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noProof="0" smtClean="0"/>
              <a:t>Asıl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C8450F3A-80D4-45A8-A864-AEB73B494B7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895285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1CDE59-DB3E-476E-B7BC-52CFF74C51F0}" type="slidenum">
              <a:rPr lang="tr-TR"/>
              <a:pPr/>
              <a:t>3</a:t>
            </a:fld>
            <a:endParaRPr lang="tr-TR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EC2A12-9A84-4438-B357-4D4613EEA78B}" type="slidenum">
              <a:rPr lang="tr-TR"/>
              <a:pPr/>
              <a:t>4</a:t>
            </a:fld>
            <a:endParaRPr lang="tr-TR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222625" y="304800"/>
            <a:ext cx="11909425" cy="4724400"/>
            <a:chOff x="-2030" y="192"/>
            <a:chExt cx="7502" cy="2976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G0" fmla="+- 12083 0 0"/>
                <a:gd name="G1" fmla="+- -3200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44083" y="2368"/>
                </a:cxn>
                <a:cxn ang="0">
                  <a:pos x="64000" y="32000"/>
                </a:cxn>
                <a:cxn ang="0">
                  <a:pos x="44083" y="61631"/>
                </a:cxn>
                <a:cxn ang="0">
                  <a:pos x="44083" y="61631"/>
                </a:cxn>
                <a:cxn ang="0">
                  <a:pos x="44082" y="61631"/>
                </a:cxn>
                <a:cxn ang="0">
                  <a:pos x="44083" y="61632"/>
                </a:cxn>
                <a:cxn ang="0">
                  <a:pos x="44083" y="2368"/>
                </a:cxn>
                <a:cxn ang="0">
                  <a:pos x="44082" y="2368"/>
                </a:cxn>
                <a:cxn ang="0">
                  <a:pos x="44083" y="2368"/>
                </a:cxn>
              </a:cxnLst>
              <a:rect l="T13" t="T15" r="T17" b="T19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 sz="2400">
                <a:latin typeface="Times New Roman" pitchFamily="18" charset="0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G0" fmla="+- 18994 0 0"/>
                <a:gd name="G1" fmla="+- -30013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994" y="6246"/>
                </a:cxn>
                <a:cxn ang="0">
                  <a:pos x="64000" y="32000"/>
                </a:cxn>
                <a:cxn ang="0">
                  <a:pos x="50994" y="57753"/>
                </a:cxn>
                <a:cxn ang="0">
                  <a:pos x="50994" y="57753"/>
                </a:cxn>
                <a:cxn ang="0">
                  <a:pos x="50993" y="57753"/>
                </a:cxn>
                <a:cxn ang="0">
                  <a:pos x="50994" y="57754"/>
                </a:cxn>
                <a:cxn ang="0">
                  <a:pos x="50994" y="6246"/>
                </a:cxn>
                <a:cxn ang="0">
                  <a:pos x="50993" y="6246"/>
                </a:cxn>
                <a:cxn ang="0">
                  <a:pos x="50994" y="6246"/>
                </a:cxn>
              </a:cxnLst>
              <a:rect l="T13" t="T15" r="T17" b="T19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</p:grpSp>
      <p:sp>
        <p:nvSpPr>
          <p:cNvPr id="30720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43038" y="985838"/>
            <a:ext cx="7239000" cy="1444625"/>
          </a:xfrm>
        </p:spPr>
        <p:txBody>
          <a:bodyPr/>
          <a:lstStyle>
            <a:lvl1pPr>
              <a:defRPr sz="4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0720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3427413"/>
            <a:ext cx="7239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tr-TR"/>
              <a:t>Özdisan Elektronik Pazarlama San. A.Ş.</a:t>
            </a:r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5885B5D-1C26-4EB4-9765-90FA5A8E625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Özdisan Elektronik Pazarlama San. A.Ş.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7A2038-9CDB-4BB2-AC38-DEEFF0F2207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856413" y="301625"/>
            <a:ext cx="1827212" cy="564038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1370013" y="301625"/>
            <a:ext cx="5334000" cy="564038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Özdisan Elektronik Pazarlama San. A.Ş.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CFC45-C5BB-4E20-883E-28626EB81FE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Başlık, Metin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5102225" y="1827213"/>
            <a:ext cx="3581400" cy="1981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5102225" y="3960813"/>
            <a:ext cx="3581400" cy="1981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Özdisan Elektronik Pazarlama San. A.Ş.</a:t>
            </a: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2D72A-3C22-4B5C-A930-07854E83A54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/>
          </p:nvPr>
        </p:nvSpPr>
        <p:spPr>
          <a:xfrm>
            <a:off x="1370013" y="301625"/>
            <a:ext cx="7313612" cy="56403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Özdisan Elektronik Pazarlama San. A.Ş.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6AA478-09AD-4A71-AF2F-AEE9CBDB91C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Özdisan Elektronik Pazarlama San. A.Ş.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0EB082-16C1-4421-A21C-3C05F8EC4AF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Özdisan Elektronik Pazarlama San. A.Ş.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7AE78-CC11-4C26-AF59-501D76558BE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Özdisan Elektronik Pazarlama San. A.Ş.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E419F0-10AF-4294-B301-EFCD75FD9A0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Özdisan Elektronik Pazarlama San. A.Ş.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97757F-58A6-4E76-9BCA-CFE26466E38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Özdisan Elektronik Pazarlama San. A.Ş.</a:t>
            </a: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A7C3EE-6E07-4718-B939-FF18BC4CF51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Özdisan Elektronik Pazarlama San. A.Ş.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100B10-3C8E-41C3-AE3C-53915D6F5DD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Özdisan Elektronik Pazarlama San. A.Ş.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D58AE4-F625-42D7-B4C0-B1B120321C9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Özdisan Elektronik Pazarlama San. A.Ş.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300BD9-4C33-4AC5-B07B-F264489E948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Özdisan Elektronik Pazarlama San. A.Ş.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6FC078-F3E0-4A13-BB11-296EBE5A226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-3238500" y="0"/>
            <a:ext cx="11925300" cy="3810000"/>
            <a:chOff x="-2040" y="0"/>
            <a:chExt cx="7512" cy="2400"/>
          </a:xfrm>
        </p:grpSpPr>
        <p:sp>
          <p:nvSpPr>
            <p:cNvPr id="306179" name="AutoShape 3"/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G0" fmla="+- 18296 0 0"/>
                <a:gd name="G1" fmla="+- -30880 0 0"/>
                <a:gd name="G2" fmla="+- 31512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296" y="5746"/>
                </a:cxn>
                <a:cxn ang="0">
                  <a:pos x="64000" y="32000"/>
                </a:cxn>
                <a:cxn ang="0">
                  <a:pos x="50296" y="58253"/>
                </a:cxn>
                <a:cxn ang="0">
                  <a:pos x="50296" y="58253"/>
                </a:cxn>
                <a:cxn ang="0">
                  <a:pos x="50295" y="58253"/>
                </a:cxn>
                <a:cxn ang="0">
                  <a:pos x="50296" y="58254"/>
                </a:cxn>
                <a:cxn ang="0">
                  <a:pos x="50296" y="5746"/>
                </a:cxn>
                <a:cxn ang="0">
                  <a:pos x="50295" y="5746"/>
                </a:cxn>
                <a:cxn ang="0">
                  <a:pos x="50296" y="5746"/>
                </a:cxn>
              </a:cxnLst>
              <a:rect l="T13" t="T15" r="T17" b="T19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 sz="2400">
                <a:latin typeface="Times New Roman" pitchFamily="18" charset="0"/>
              </a:endParaRPr>
            </a:p>
          </p:txBody>
        </p:sp>
        <p:sp>
          <p:nvSpPr>
            <p:cNvPr id="306180" name="AutoShape 4"/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G0" fmla="+- 18077 0 0"/>
                <a:gd name="G1" fmla="+- -3088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077" y="5595"/>
                </a:cxn>
                <a:cxn ang="0">
                  <a:pos x="64000" y="32000"/>
                </a:cxn>
                <a:cxn ang="0">
                  <a:pos x="50077" y="58404"/>
                </a:cxn>
                <a:cxn ang="0">
                  <a:pos x="50077" y="58404"/>
                </a:cxn>
                <a:cxn ang="0">
                  <a:pos x="50076" y="58404"/>
                </a:cxn>
                <a:cxn ang="0">
                  <a:pos x="50077" y="58405"/>
                </a:cxn>
                <a:cxn ang="0">
                  <a:pos x="50077" y="5595"/>
                </a:cxn>
                <a:cxn ang="0">
                  <a:pos x="50076" y="5595"/>
                </a:cxn>
                <a:cxn ang="0">
                  <a:pos x="50077" y="5595"/>
                </a:cxn>
              </a:cxnLst>
              <a:rect l="T13" t="T15" r="T17" b="T19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>
                <a:latin typeface="Arial" charset="0"/>
              </a:endParaRPr>
            </a:p>
          </p:txBody>
        </p:sp>
        <p:sp>
          <p:nvSpPr>
            <p:cNvPr id="306181" name="Line 5"/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</p:grpSp>
      <p:sp>
        <p:nvSpPr>
          <p:cNvPr id="2051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2052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30618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0618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/>
            </a:lvl1pPr>
          </a:lstStyle>
          <a:p>
            <a:pPr>
              <a:defRPr/>
            </a:pPr>
            <a:r>
              <a:rPr lang="tr-TR"/>
              <a:t>Özdisan Elektronik Pazarlama San. A.Ş.</a:t>
            </a:r>
          </a:p>
        </p:txBody>
      </p:sp>
      <p:sp>
        <p:nvSpPr>
          <p:cNvPr id="30618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701DF529-E09D-4D2F-A64E-9920281A648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¡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5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¡"/>
        <a:defRPr sz="22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.jpeg"/><Relationship Id="rId5" Type="http://schemas.openxmlformats.org/officeDocument/2006/relationships/image" Target="../media/image11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4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4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4.png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s://www.google.com.tr/url?sa=i&amp;rct=j&amp;q=&amp;esrc=s&amp;source=imgres&amp;cd=&amp;cad=rja&amp;uact=8&amp;ved=0ahUKEwiu56aC2PHKAhUmYJoKHZfNDQAQjRwIBw&amp;url=https://www.panasonic-electric-works.com/eu/powerful-compact-plc-fp-sigma.htm&amp;psig=AFQjCNHyri3jIJYgGz9gmbkC9KgZhkzttQ&amp;ust=1455348025539355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.jpe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0.jpeg"/><Relationship Id="rId4" Type="http://schemas.openxmlformats.org/officeDocument/2006/relationships/image" Target="../media/image5.png"/><Relationship Id="rId9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16.png"/><Relationship Id="rId7" Type="http://schemas.openxmlformats.org/officeDocument/2006/relationships/image" Target="../media/image11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.tr/url?sa=i&amp;rct=j&amp;q=&amp;esrc=s&amp;source=imgres&amp;cd=&amp;cad=rja&amp;uact=8&amp;ved=0ahUKEwi_3fO_8fHKAhVJWxQKHX2KAqoQjRwIBw&amp;url=https://www.panasonic-electric-works.com/eu/powerful-compact-plc-fp-sigma.htm&amp;psig=AFQjCNHtzTqjZl7C3aasnqfAsrIhmIMbsA&amp;ust=1455354865218592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.jpeg"/><Relationship Id="rId5" Type="http://schemas.openxmlformats.org/officeDocument/2006/relationships/image" Target="../media/image11.png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11.png"/><Relationship Id="rId7" Type="http://schemas.openxmlformats.org/officeDocument/2006/relationships/image" Target="../media/image32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hyperlink" Target="https://www.panasonic-electric-works.com/pew/eu/images/plc/pp_x634_fp2_fp2sh_rdax_460x330.jpg" TargetMode="External"/><Relationship Id="rId4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hyperlink" Target="https://www.panasonic-electric-works.com/pew/eu/images/plc/pp_x634_fp2_fp2sh_rdax_460x330.jpg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hyperlink" Target="https://www.panasonic-electric-works.com/pew/eu/images/plc/pp_x634_fp2_fp2sh_rdax_460x330.jpg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s://www.panasonic-electric-works.com/pew/eu/images/plc/pp_x634_fp2_fp2sh_rdax_460x330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4.jpeg"/><Relationship Id="rId4" Type="http://schemas.openxmlformats.org/officeDocument/2006/relationships/hyperlink" Target="https://www.panasonic-electric-works.com/pew/eu/images/plc/pp_x634_fp2_fp2sh_rdax_460x330.jpg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4.jpeg"/><Relationship Id="rId4" Type="http://schemas.openxmlformats.org/officeDocument/2006/relationships/hyperlink" Target="https://www.panasonic-electric-works.com/pew/eu/images/plc/pp_x634_fp2_fp2sh_rdax_460x330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google.com.tr/url?sa=i&amp;rct=j&amp;q=&amp;esrc=s&amp;source=imgres&amp;cd=&amp;cad=rja&amp;uact=8&amp;ved=0ahUKEwios6mVkJDLAhWD8RQKHYXnARYQjRwIBQ&amp;url=http://media.digikey.com/pdf/Data%20Sheets/Panasonic%20Electric%20Works%20PDFs/FP0_Series.pdf&amp;psig=AFQjCNEjGBApMhGigSK2mp-DRyRMJ5kgUw&amp;ust=1456393888826014" TargetMode="External"/><Relationship Id="rId5" Type="http://schemas.openxmlformats.org/officeDocument/2006/relationships/image" Target="../media/image12.jpeg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36.jpeg"/><Relationship Id="rId7" Type="http://schemas.openxmlformats.org/officeDocument/2006/relationships/image" Target="../media/image11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10" Type="http://schemas.openxmlformats.org/officeDocument/2006/relationships/image" Target="../media/image34.jpeg"/><Relationship Id="rId4" Type="http://schemas.openxmlformats.org/officeDocument/2006/relationships/image" Target="../media/image37.jpeg"/><Relationship Id="rId9" Type="http://schemas.openxmlformats.org/officeDocument/2006/relationships/hyperlink" Target="https://www.panasonic-electric-works.com/pew/eu/images/plc/pp_x634_fp2_fp2sh_rdax_460x330.jpg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34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www.panasonic-electric-works.com/pew/eu/images/plc/pp_x634_fp2_fp2sh_rdax_460x330.jpg" TargetMode="External"/><Relationship Id="rId5" Type="http://schemas.openxmlformats.org/officeDocument/2006/relationships/image" Target="../media/image2.jpeg"/><Relationship Id="rId4" Type="http://schemas.openxmlformats.org/officeDocument/2006/relationships/image" Target="../media/image1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4.jpeg"/><Relationship Id="rId5" Type="http://schemas.openxmlformats.org/officeDocument/2006/relationships/hyperlink" Target="https://www.panasonic-electric-works.com/pew/eu/images/plc/pp_x634_fp2_fp2sh_rdax_460x330.jpg" TargetMode="External"/><Relationship Id="rId4" Type="http://schemas.openxmlformats.org/officeDocument/2006/relationships/image" Target="../media/image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34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www.panasonic-electric-works.com/pew/eu/images/plc/pp_x634_fp2_fp2sh_rdax_460x330.jpg" TargetMode="External"/><Relationship Id="rId5" Type="http://schemas.openxmlformats.org/officeDocument/2006/relationships/image" Target="../media/image2.jpeg"/><Relationship Id="rId4" Type="http://schemas.openxmlformats.org/officeDocument/2006/relationships/image" Target="../media/image1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34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www.panasonic-electric-works.com/pew/eu/images/plc/pp_x634_fp2_fp2sh_rdax_460x330.jpg" TargetMode="External"/><Relationship Id="rId5" Type="http://schemas.openxmlformats.org/officeDocument/2006/relationships/image" Target="../media/image2.jpeg"/><Relationship Id="rId4" Type="http://schemas.openxmlformats.org/officeDocument/2006/relationships/image" Target="../media/image1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4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6" Type="http://schemas.openxmlformats.org/officeDocument/2006/relationships/hyperlink" Target="http://www.google.com.tr/url?sa=i&amp;rct=j&amp;q=&amp;esrc=s&amp;source=imgres&amp;cd=&amp;cad=rja&amp;uact=8&amp;ved=0ahUKEwj0sv_Nv_LKAhVFWBQKHfKKD7kQjRwIBw&amp;url=http://www.ctiautomation.net/Panasonic-Nano-Rack-PLC.htm&amp;psig=AFQjCNGf21GvennmH970ae84IcqpHARJaQ&amp;ust=1455375832561559" TargetMode="External"/><Relationship Id="rId5" Type="http://schemas.openxmlformats.org/officeDocument/2006/relationships/image" Target="../media/image34.jpeg"/><Relationship Id="rId4" Type="http://schemas.openxmlformats.org/officeDocument/2006/relationships/hyperlink" Target="https://www.panasonic-electric-works.com/pew/eu/images/plc/pp_x634_fp2_fp2sh_rdax_460x330.jpg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47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6" Type="http://schemas.openxmlformats.org/officeDocument/2006/relationships/hyperlink" Target="http://www.google.com.tr/url?sa=i&amp;rct=j&amp;q=&amp;esrc=s&amp;source=imgres&amp;cd=&amp;cad=rja&amp;uact=8&amp;ved=0ahUKEwjE9tOdnvnKAhWxZpoKHSatDSsQjRwIBw&amp;url=http://www3.panasonic.biz/ac/j/fasys/plc/plc/fp2sh/size_figure/index.jsp?__hstc=234578945.e835c34ab7bf88e972fdd7a7debc8575.1432684800076.1432684800077.1432684800078.1&amp;__hssc=234578945.1.1432684800079&amp;__hsfp=59720947&amp;psig=AFQjCNHilo0RsLjf_SIaGmc4Huq3FjebNw&amp;ust=1455607391537002" TargetMode="External"/><Relationship Id="rId5" Type="http://schemas.openxmlformats.org/officeDocument/2006/relationships/image" Target="../media/image34.jpeg"/><Relationship Id="rId4" Type="http://schemas.openxmlformats.org/officeDocument/2006/relationships/hyperlink" Target="https://www.panasonic-electric-works.com/pew/eu/images/plc/pp_x634_fp2_fp2sh_rdax_460x330.jpg" TargetMode="Externa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49.png"/><Relationship Id="rId7" Type="http://schemas.openxmlformats.org/officeDocument/2006/relationships/image" Target="../media/image11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10" Type="http://schemas.openxmlformats.org/officeDocument/2006/relationships/image" Target="../media/image34.jpeg"/><Relationship Id="rId4" Type="http://schemas.openxmlformats.org/officeDocument/2006/relationships/image" Target="../media/image50.png"/><Relationship Id="rId9" Type="http://schemas.openxmlformats.org/officeDocument/2006/relationships/hyperlink" Target="https://www.panasonic-electric-works.com/pew/eu/images/plc/pp_x634_fp2_fp2sh_rdax_460x330.jpg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55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4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56.png"/><Relationship Id="rId9" Type="http://schemas.openxmlformats.org/officeDocument/2006/relationships/image" Target="../media/image5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2.jpeg"/><Relationship Id="rId4" Type="http://schemas.openxmlformats.org/officeDocument/2006/relationships/image" Target="../media/image2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53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1.png"/><Relationship Id="rId4" Type="http://schemas.openxmlformats.org/officeDocument/2006/relationships/image" Target="../media/image59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61.png"/><Relationship Id="rId7" Type="http://schemas.openxmlformats.org/officeDocument/2006/relationships/image" Target="../media/image2.jpe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62.png"/><Relationship Id="rId4" Type="http://schemas.openxmlformats.org/officeDocument/2006/relationships/image" Target="../media/image5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3.png"/><Relationship Id="rId5" Type="http://schemas.openxmlformats.org/officeDocument/2006/relationships/image" Target="../media/image2.jpeg"/><Relationship Id="rId4" Type="http://schemas.openxmlformats.org/officeDocument/2006/relationships/image" Target="../media/image11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2.jpeg"/><Relationship Id="rId7" Type="http://schemas.openxmlformats.org/officeDocument/2006/relationships/image" Target="../media/image6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jpeg"/><Relationship Id="rId10" Type="http://schemas.openxmlformats.org/officeDocument/2006/relationships/image" Target="../media/image70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2.jpeg"/><Relationship Id="rId7" Type="http://schemas.openxmlformats.org/officeDocument/2006/relationships/image" Target="../media/image6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jpeg"/><Relationship Id="rId9" Type="http://schemas.openxmlformats.org/officeDocument/2006/relationships/image" Target="../media/image70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71.png"/><Relationship Id="rId7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jpeg"/><Relationship Id="rId5" Type="http://schemas.openxmlformats.org/officeDocument/2006/relationships/hyperlink" Target="http://www.google.com.tr/url?sa=i&amp;rct=j&amp;q=&amp;esrc=s&amp;source=imgres&amp;cd=&amp;cad=rja&amp;uact=8&amp;ved=0ahUKEwiXnP7arfLKAhXEzRQKHRd7D0UQjRwIBw&amp;url=http://www3.panasonic.biz/ac/ae/fasys/plc/plc/fp7/unit/index.jsp&amp;psig=AFQjCNHZb-kqyMpYAL1fD7yD0YgArOmWDg&amp;ust=1455371027964168" TargetMode="External"/><Relationship Id="rId4" Type="http://schemas.openxmlformats.org/officeDocument/2006/relationships/image" Target="../media/image2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75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11.png"/><Relationship Id="rId7" Type="http://schemas.openxmlformats.org/officeDocument/2006/relationships/image" Target="../media/image7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2.jpe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11.png"/><Relationship Id="rId7" Type="http://schemas.openxmlformats.org/officeDocument/2006/relationships/image" Target="../media/image8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jpeg"/><Relationship Id="rId5" Type="http://schemas.openxmlformats.org/officeDocument/2006/relationships/image" Target="../media/image80.png"/><Relationship Id="rId10" Type="http://schemas.openxmlformats.org/officeDocument/2006/relationships/image" Target="../media/image85.png"/><Relationship Id="rId4" Type="http://schemas.openxmlformats.org/officeDocument/2006/relationships/image" Target="../media/image2.jpeg"/><Relationship Id="rId9" Type="http://schemas.openxmlformats.org/officeDocument/2006/relationships/image" Target="../media/image84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86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7.png"/><Relationship Id="rId4" Type="http://schemas.openxmlformats.org/officeDocument/2006/relationships/image" Target="../media/image3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1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94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5.jpeg"/><Relationship Id="rId4" Type="http://schemas.openxmlformats.org/officeDocument/2006/relationships/image" Target="../media/image3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6.jpeg"/><Relationship Id="rId4" Type="http://schemas.openxmlformats.org/officeDocument/2006/relationships/image" Target="../media/image3.jpe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7.jpeg"/><Relationship Id="rId4" Type="http://schemas.openxmlformats.org/officeDocument/2006/relationships/image" Target="../media/image3.jpe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z="4000" dirty="0" smtClean="0">
                <a:solidFill>
                  <a:schemeClr val="bg1"/>
                </a:solidFill>
                <a:latin typeface="Arial Black" pitchFamily="34" charset="0"/>
              </a:rPr>
              <a:t>Panasonic PLC Eğitimi</a:t>
            </a:r>
          </a:p>
        </p:txBody>
      </p:sp>
      <p:pic>
        <p:nvPicPr>
          <p:cNvPr id="4099" name="Picture 17" descr="savior-otomasyon-logo"/>
          <p:cNvPicPr>
            <a:picLocks noChangeAspect="1" noChangeArrowheads="1"/>
          </p:cNvPicPr>
          <p:nvPr/>
        </p:nvPicPr>
        <p:blipFill>
          <a:blip r:embed="rId3" cstate="print">
            <a:lum bright="-24000"/>
          </a:blip>
          <a:srcRect/>
          <a:stretch>
            <a:fillRect/>
          </a:stretch>
        </p:blipFill>
        <p:spPr bwMode="auto">
          <a:xfrm>
            <a:off x="2843808" y="2060848"/>
            <a:ext cx="3491880" cy="262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0" descr="FP0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32656"/>
            <a:ext cx="1440160" cy="1152128"/>
          </a:xfrm>
          <a:prstGeom prst="rect">
            <a:avLst/>
          </a:prstGeom>
          <a:noFill/>
        </p:spPr>
      </p:pic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tr-TR" sz="3200" b="1" dirty="0" smtClean="0">
                <a:solidFill>
                  <a:schemeClr val="accent2"/>
                </a:solidFill>
                <a:latin typeface="Arial Unicode MS" pitchFamily="34" charset="-128"/>
              </a:rPr>
              <a:t>FP0-R Dijital Giriş/Çıkış </a:t>
            </a:r>
            <a:r>
              <a:rPr lang="tr-TR" sz="3200" b="1" dirty="0" err="1" smtClean="0">
                <a:solidFill>
                  <a:schemeClr val="accent2"/>
                </a:solidFill>
                <a:latin typeface="Arial Unicode MS" pitchFamily="34" charset="-128"/>
              </a:rPr>
              <a:t>Modüllleri</a:t>
            </a:r>
            <a:endParaRPr lang="tr-TR" sz="3200" b="1" dirty="0" smtClean="0">
              <a:solidFill>
                <a:schemeClr val="accent2"/>
              </a:solidFill>
              <a:latin typeface="Arial Unicode MS" pitchFamily="34" charset="-128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70013" y="1827213"/>
            <a:ext cx="3586162" cy="4114800"/>
          </a:xfrm>
        </p:spPr>
        <p:txBody>
          <a:bodyPr/>
          <a:lstStyle/>
          <a:p>
            <a:pPr eaLnBrk="1" hangingPunct="1"/>
            <a:r>
              <a:rPr lang="tr-TR" sz="2300" dirty="0" smtClean="0"/>
              <a:t>8/16 giriş modülleri</a:t>
            </a:r>
          </a:p>
          <a:p>
            <a:pPr eaLnBrk="1" hangingPunct="1"/>
            <a:r>
              <a:rPr lang="tr-TR" sz="2300" dirty="0" smtClean="0"/>
              <a:t>8/16 çıkış modülleri</a:t>
            </a:r>
          </a:p>
          <a:p>
            <a:pPr eaLnBrk="1" hangingPunct="1"/>
            <a:r>
              <a:rPr lang="tr-TR" sz="2300" dirty="0" smtClean="0"/>
              <a:t>Çıkış modüllerinde Röle/</a:t>
            </a:r>
            <a:r>
              <a:rPr lang="tr-TR" sz="2300" dirty="0" err="1" smtClean="0"/>
              <a:t>Transistör</a:t>
            </a:r>
            <a:r>
              <a:rPr lang="tr-TR" sz="2300" dirty="0" smtClean="0"/>
              <a:t> seçeneği</a:t>
            </a:r>
          </a:p>
          <a:p>
            <a:pPr eaLnBrk="1" hangingPunct="1"/>
            <a:r>
              <a:rPr lang="tr-TR" sz="2300" dirty="0" smtClean="0"/>
              <a:t>4x4/8x8/16x16 giriş çıkış modülleri</a:t>
            </a:r>
          </a:p>
          <a:p>
            <a:pPr eaLnBrk="1" hangingPunct="1"/>
            <a:endParaRPr lang="tr-TR" sz="2300" dirty="0" smtClean="0"/>
          </a:p>
        </p:txBody>
      </p:sp>
      <p:pic>
        <p:nvPicPr>
          <p:cNvPr id="41996" name="Picture 12" descr="Kopya fp0-e16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1752600"/>
            <a:ext cx="1131888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7" name="Picture 13" descr="Kopya fp0-e32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3446140"/>
            <a:ext cx="1193800" cy="233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17" descr="panasonic_logo2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323850" y="6092825"/>
            <a:ext cx="2000250" cy="514350"/>
          </a:xfrm>
          <a:noFill/>
        </p:spPr>
      </p:pic>
      <p:pic>
        <p:nvPicPr>
          <p:cNvPr id="14343" name="Picture 19" descr="savior-otomasyon-log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24750" y="5661025"/>
            <a:ext cx="935038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1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tr-TR" sz="3200" b="1" dirty="0" smtClean="0">
                <a:solidFill>
                  <a:schemeClr val="accent2"/>
                </a:solidFill>
                <a:latin typeface="Arial Unicode MS" pitchFamily="34" charset="-128"/>
              </a:rPr>
              <a:t>FP0-R Analog Giriş Modülleri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71600" y="1772816"/>
            <a:ext cx="4320480" cy="4114800"/>
          </a:xfrm>
        </p:spPr>
        <p:txBody>
          <a:bodyPr/>
          <a:lstStyle/>
          <a:p>
            <a:pPr eaLnBrk="1" hangingPunct="1"/>
            <a:r>
              <a:rPr lang="tr-TR" sz="2500" dirty="0" smtClean="0"/>
              <a:t>4 veya 8 AI modülü</a:t>
            </a:r>
          </a:p>
          <a:p>
            <a:pPr eaLnBrk="1" hangingPunct="1"/>
            <a:r>
              <a:rPr lang="tr-TR" sz="2500" dirty="0" smtClean="0"/>
              <a:t>12-14 bit çözünürlük</a:t>
            </a:r>
          </a:p>
          <a:p>
            <a:pPr eaLnBrk="1" hangingPunct="1"/>
            <a:r>
              <a:rPr lang="tr-TR" sz="2500" dirty="0" smtClean="0"/>
              <a:t>+/-10V, +/-5V </a:t>
            </a:r>
          </a:p>
          <a:p>
            <a:pPr eaLnBrk="1" hangingPunct="1"/>
            <a:r>
              <a:rPr lang="tr-TR" sz="2500" dirty="0" smtClean="0"/>
              <a:t>0-5V 0-10V</a:t>
            </a:r>
          </a:p>
          <a:p>
            <a:pPr eaLnBrk="1" hangingPunct="1"/>
            <a:r>
              <a:rPr lang="tr-TR" sz="2500" dirty="0" smtClean="0"/>
              <a:t>0-20mA giriş </a:t>
            </a:r>
          </a:p>
          <a:p>
            <a:pPr eaLnBrk="1" hangingPunct="1"/>
            <a:endParaRPr lang="tr-TR" sz="2500" dirty="0" smtClean="0"/>
          </a:p>
        </p:txBody>
      </p:sp>
      <p:sp>
        <p:nvSpPr>
          <p:cNvPr id="44041" name="Text Box 9"/>
          <p:cNvSpPr txBox="1">
            <a:spLocks noChangeArrowheads="1"/>
          </p:cNvSpPr>
          <p:nvPr/>
        </p:nvSpPr>
        <p:spPr bwMode="auto">
          <a:xfrm>
            <a:off x="6372200" y="234888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sz="2400" b="1" dirty="0" smtClean="0">
                <a:latin typeface="Arial Unicode MS" pitchFamily="34" charset="-128"/>
              </a:rPr>
              <a:t>AD8</a:t>
            </a:r>
            <a:endParaRPr lang="tr-TR" sz="2400" b="1" dirty="0">
              <a:latin typeface="Arial Unicode MS" pitchFamily="34" charset="-128"/>
            </a:endParaRPr>
          </a:p>
        </p:txBody>
      </p:sp>
      <p:sp>
        <p:nvSpPr>
          <p:cNvPr id="44042" name="Text Box 10"/>
          <p:cNvSpPr txBox="1">
            <a:spLocks noChangeArrowheads="1"/>
          </p:cNvSpPr>
          <p:nvPr/>
        </p:nvSpPr>
        <p:spPr bwMode="auto">
          <a:xfrm>
            <a:off x="5796136" y="4005064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sz="2400" b="1" dirty="0" smtClean="0">
                <a:latin typeface="Arial Unicode MS" pitchFamily="34" charset="-128"/>
              </a:rPr>
              <a:t>AD4</a:t>
            </a:r>
            <a:endParaRPr lang="tr-TR" sz="2400" b="1" dirty="0">
              <a:latin typeface="Arial Unicode MS" pitchFamily="34" charset="-128"/>
            </a:endParaRPr>
          </a:p>
        </p:txBody>
      </p:sp>
      <p:sp>
        <p:nvSpPr>
          <p:cNvPr id="44043" name="Line 11"/>
          <p:cNvSpPr>
            <a:spLocks noChangeShapeType="1"/>
          </p:cNvSpPr>
          <p:nvPr/>
        </p:nvSpPr>
        <p:spPr bwMode="auto">
          <a:xfrm flipH="1">
            <a:off x="6012160" y="2564904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tr-TR"/>
          </a:p>
        </p:txBody>
      </p:sp>
      <p:sp>
        <p:nvSpPr>
          <p:cNvPr id="44044" name="Line 12"/>
          <p:cNvSpPr>
            <a:spLocks noChangeShapeType="1"/>
          </p:cNvSpPr>
          <p:nvPr/>
        </p:nvSpPr>
        <p:spPr bwMode="auto">
          <a:xfrm>
            <a:off x="6660232" y="4221088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tr-TR"/>
          </a:p>
        </p:txBody>
      </p:sp>
      <p:pic>
        <p:nvPicPr>
          <p:cNvPr id="15370" name="Picture 16" descr="panasonic_logo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288" y="6092825"/>
            <a:ext cx="2000250" cy="514350"/>
          </a:xfrm>
          <a:noFill/>
        </p:spPr>
      </p:pic>
      <p:pic>
        <p:nvPicPr>
          <p:cNvPr id="15371" name="Picture 18" descr="savior-otomasyon-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750" y="5661025"/>
            <a:ext cx="935038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3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1556792"/>
            <a:ext cx="1114425" cy="24098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</p:pic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80312" y="2780928"/>
            <a:ext cx="1123950" cy="24193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</p:pic>
      <p:pic>
        <p:nvPicPr>
          <p:cNvPr id="12" name="Picture 20" descr="FP0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9592" y="332656"/>
            <a:ext cx="1440160" cy="115212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1" grpId="0" autoUpdateAnimBg="0"/>
      <p:bldP spid="44042" grpId="0" autoUpdateAnimBg="0"/>
      <p:bldP spid="44043" grpId="0" animBg="1"/>
      <p:bldP spid="4404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tr-TR" sz="3200" b="1" dirty="0" smtClean="0">
                <a:solidFill>
                  <a:schemeClr val="accent2"/>
                </a:solidFill>
                <a:latin typeface="Arial Unicode MS" pitchFamily="34" charset="-128"/>
              </a:rPr>
              <a:t>FP0-R Analog Çıkış Modülleri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71600" y="1844824"/>
            <a:ext cx="5544616" cy="3168352"/>
          </a:xfrm>
        </p:spPr>
        <p:txBody>
          <a:bodyPr/>
          <a:lstStyle/>
          <a:p>
            <a:pPr eaLnBrk="1" hangingPunct="1"/>
            <a:r>
              <a:rPr lang="tr-TR" sz="2500" dirty="0" smtClean="0"/>
              <a:t>4 AO modülü</a:t>
            </a:r>
          </a:p>
          <a:p>
            <a:pPr eaLnBrk="1" hangingPunct="1"/>
            <a:r>
              <a:rPr lang="tr-TR" sz="2500" dirty="0" smtClean="0"/>
              <a:t>12-14 bit çözünürlük seçeneği</a:t>
            </a:r>
          </a:p>
          <a:p>
            <a:pPr eaLnBrk="1" hangingPunct="1"/>
            <a:r>
              <a:rPr lang="tr-TR" sz="2500" dirty="0" smtClean="0"/>
              <a:t>+/-10V, +/-5V </a:t>
            </a:r>
          </a:p>
          <a:p>
            <a:pPr eaLnBrk="1" hangingPunct="1"/>
            <a:r>
              <a:rPr lang="tr-TR" sz="2500" dirty="0" smtClean="0"/>
              <a:t>0-5V, 0-10V </a:t>
            </a:r>
          </a:p>
          <a:p>
            <a:pPr eaLnBrk="1" hangingPunct="1"/>
            <a:r>
              <a:rPr lang="tr-TR" sz="2500" dirty="0" smtClean="0"/>
              <a:t>0-20mA, 4-20mA çıkış seçenekleri</a:t>
            </a:r>
          </a:p>
          <a:p>
            <a:pPr eaLnBrk="1" hangingPunct="1"/>
            <a:endParaRPr lang="tr-TR" sz="2500" dirty="0" smtClean="0"/>
          </a:p>
        </p:txBody>
      </p:sp>
      <p:sp>
        <p:nvSpPr>
          <p:cNvPr id="44041" name="Text Box 9"/>
          <p:cNvSpPr txBox="1">
            <a:spLocks noChangeArrowheads="1"/>
          </p:cNvSpPr>
          <p:nvPr/>
        </p:nvSpPr>
        <p:spPr bwMode="auto">
          <a:xfrm>
            <a:off x="5364088" y="2924944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sz="2400" b="1" dirty="0" smtClean="0">
                <a:latin typeface="Arial Unicode MS" pitchFamily="34" charset="-128"/>
              </a:rPr>
              <a:t>DA4</a:t>
            </a:r>
            <a:endParaRPr lang="tr-TR" sz="2400" b="1" dirty="0">
              <a:latin typeface="Arial Unicode MS" pitchFamily="34" charset="-128"/>
            </a:endParaRPr>
          </a:p>
        </p:txBody>
      </p:sp>
      <p:sp>
        <p:nvSpPr>
          <p:cNvPr id="44043" name="Line 11"/>
          <p:cNvSpPr>
            <a:spLocks noChangeShapeType="1"/>
          </p:cNvSpPr>
          <p:nvPr/>
        </p:nvSpPr>
        <p:spPr bwMode="auto">
          <a:xfrm>
            <a:off x="6300192" y="3140968"/>
            <a:ext cx="61453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square">
            <a:spAutoFit/>
          </a:bodyPr>
          <a:lstStyle/>
          <a:p>
            <a:endParaRPr lang="tr-TR"/>
          </a:p>
        </p:txBody>
      </p:sp>
      <p:pic>
        <p:nvPicPr>
          <p:cNvPr id="15370" name="Picture 16" descr="panasonic_logo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288" y="6092825"/>
            <a:ext cx="2000250" cy="514350"/>
          </a:xfrm>
          <a:noFill/>
        </p:spPr>
      </p:pic>
      <p:pic>
        <p:nvPicPr>
          <p:cNvPr id="15371" name="Picture 18" descr="savior-otomasyon-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750" y="5661025"/>
            <a:ext cx="935038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4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1628800"/>
            <a:ext cx="1512168" cy="321494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</p:pic>
      <p:pic>
        <p:nvPicPr>
          <p:cNvPr id="17" name="Picture 20" descr="FP0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332656"/>
            <a:ext cx="1440160" cy="115212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1" grpId="0" autoUpdateAnimBg="0"/>
      <p:bldP spid="4404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0" descr="FP0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32656"/>
            <a:ext cx="1440160" cy="1152128"/>
          </a:xfrm>
          <a:prstGeom prst="rect">
            <a:avLst/>
          </a:prstGeom>
          <a:noFill/>
        </p:spPr>
      </p:pic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tr-TR" sz="3200" b="1" dirty="0" smtClean="0">
                <a:solidFill>
                  <a:schemeClr val="accent2"/>
                </a:solidFill>
                <a:latin typeface="Arial Unicode MS" pitchFamily="34" charset="-128"/>
              </a:rPr>
              <a:t>FP0-R Analog Giriş/Çıkış Modülleri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71600" y="1772816"/>
            <a:ext cx="5184576" cy="4114800"/>
          </a:xfrm>
        </p:spPr>
        <p:txBody>
          <a:bodyPr/>
          <a:lstStyle/>
          <a:p>
            <a:pPr eaLnBrk="1" hangingPunct="1"/>
            <a:r>
              <a:rPr lang="tr-TR" sz="2500" dirty="0" smtClean="0"/>
              <a:t>4AI 2AO Tek modül</a:t>
            </a:r>
          </a:p>
          <a:p>
            <a:pPr eaLnBrk="1" hangingPunct="1"/>
            <a:r>
              <a:rPr lang="tr-TR" sz="2500" dirty="0" smtClean="0"/>
              <a:t>2AI 1AO Tek modül</a:t>
            </a:r>
          </a:p>
          <a:p>
            <a:pPr eaLnBrk="1" hangingPunct="1"/>
            <a:r>
              <a:rPr lang="tr-TR" sz="2500" dirty="0" smtClean="0"/>
              <a:t>12-14 bit çözünürlük</a:t>
            </a:r>
          </a:p>
          <a:p>
            <a:pPr eaLnBrk="1" hangingPunct="1"/>
            <a:r>
              <a:rPr lang="tr-TR" sz="2500" dirty="0" smtClean="0"/>
              <a:t>+/-10V,+/-5V giriş ve çıkış</a:t>
            </a:r>
          </a:p>
          <a:p>
            <a:pPr eaLnBrk="1" hangingPunct="1"/>
            <a:r>
              <a:rPr lang="tr-TR" sz="2500" dirty="0" smtClean="0"/>
              <a:t>0-5V,0-10V giriş ve çıkış</a:t>
            </a:r>
          </a:p>
          <a:p>
            <a:pPr eaLnBrk="1" hangingPunct="1"/>
            <a:r>
              <a:rPr lang="tr-TR" sz="2500" dirty="0" smtClean="0"/>
              <a:t>0-20mA sadece giriş </a:t>
            </a:r>
          </a:p>
          <a:p>
            <a:pPr eaLnBrk="1" hangingPunct="1"/>
            <a:r>
              <a:rPr lang="tr-TR" sz="2500" dirty="0" smtClean="0"/>
              <a:t>0-20mA veya 4-20mA çıkış olarak tanımlanabilmektedir.</a:t>
            </a:r>
          </a:p>
        </p:txBody>
      </p:sp>
      <p:sp>
        <p:nvSpPr>
          <p:cNvPr id="44041" name="Text Box 9"/>
          <p:cNvSpPr txBox="1">
            <a:spLocks noChangeArrowheads="1"/>
          </p:cNvSpPr>
          <p:nvPr/>
        </p:nvSpPr>
        <p:spPr bwMode="auto">
          <a:xfrm>
            <a:off x="7596336" y="2204864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sz="2400" b="1" dirty="0" smtClean="0">
                <a:latin typeface="Arial Unicode MS" pitchFamily="34" charset="-128"/>
              </a:rPr>
              <a:t>A42</a:t>
            </a:r>
            <a:endParaRPr lang="tr-TR" sz="2400" b="1" dirty="0">
              <a:latin typeface="Arial Unicode MS" pitchFamily="34" charset="-128"/>
            </a:endParaRPr>
          </a:p>
        </p:txBody>
      </p:sp>
      <p:sp>
        <p:nvSpPr>
          <p:cNvPr id="44042" name="Text Box 10"/>
          <p:cNvSpPr txBox="1">
            <a:spLocks noChangeArrowheads="1"/>
          </p:cNvSpPr>
          <p:nvPr/>
        </p:nvSpPr>
        <p:spPr bwMode="auto">
          <a:xfrm>
            <a:off x="6156176" y="4365104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sz="2400" b="1" dirty="0">
                <a:latin typeface="Arial Unicode MS" pitchFamily="34" charset="-128"/>
              </a:rPr>
              <a:t>A21</a:t>
            </a:r>
          </a:p>
        </p:txBody>
      </p:sp>
      <p:sp>
        <p:nvSpPr>
          <p:cNvPr id="44043" name="Line 11"/>
          <p:cNvSpPr>
            <a:spLocks noChangeShapeType="1"/>
          </p:cNvSpPr>
          <p:nvPr/>
        </p:nvSpPr>
        <p:spPr bwMode="auto">
          <a:xfrm flipH="1">
            <a:off x="7236296" y="2420888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tr-TR"/>
          </a:p>
        </p:txBody>
      </p:sp>
      <p:sp>
        <p:nvSpPr>
          <p:cNvPr id="44044" name="Line 12"/>
          <p:cNvSpPr>
            <a:spLocks noChangeShapeType="1"/>
          </p:cNvSpPr>
          <p:nvPr/>
        </p:nvSpPr>
        <p:spPr bwMode="auto">
          <a:xfrm>
            <a:off x="7146776" y="4593704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tr-TR"/>
          </a:p>
        </p:txBody>
      </p:sp>
      <p:pic>
        <p:nvPicPr>
          <p:cNvPr id="15370" name="Picture 16" descr="panasonic_logo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95288" y="6092825"/>
            <a:ext cx="2000250" cy="514350"/>
          </a:xfrm>
          <a:noFill/>
        </p:spPr>
      </p:pic>
      <p:pic>
        <p:nvPicPr>
          <p:cNvPr id="15371" name="Picture 18" descr="savior-otomasyon-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750" y="5661025"/>
            <a:ext cx="935038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1556792"/>
            <a:ext cx="1133475" cy="24098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</p:pic>
      <p:pic>
        <p:nvPicPr>
          <p:cNvPr id="8294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3140968"/>
            <a:ext cx="1123950" cy="24098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1" grpId="0" autoUpdateAnimBg="0"/>
      <p:bldP spid="44042" grpId="0" autoUpdateAnimBg="0"/>
      <p:bldP spid="44043" grpId="0" animBg="1"/>
      <p:bldP spid="4404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tr-TR" sz="3200" b="1" dirty="0" smtClean="0">
                <a:solidFill>
                  <a:schemeClr val="accent2"/>
                </a:solidFill>
                <a:latin typeface="Arial Unicode MS" pitchFamily="34" charset="-128"/>
              </a:rPr>
              <a:t>FP0-R </a:t>
            </a:r>
            <a:r>
              <a:rPr lang="tr-TR" sz="3200" b="1" dirty="0" err="1" smtClean="0">
                <a:solidFill>
                  <a:schemeClr val="accent2"/>
                </a:solidFill>
                <a:latin typeface="Arial Unicode MS" pitchFamily="34" charset="-128"/>
              </a:rPr>
              <a:t>Termokupl</a:t>
            </a:r>
            <a:r>
              <a:rPr lang="tr-TR" sz="3200" b="1" dirty="0" smtClean="0">
                <a:solidFill>
                  <a:schemeClr val="accent2"/>
                </a:solidFill>
                <a:latin typeface="Arial Unicode MS" pitchFamily="34" charset="-128"/>
              </a:rPr>
              <a:t> Modülleri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70013" y="1827213"/>
            <a:ext cx="3586162" cy="4114800"/>
          </a:xfrm>
        </p:spPr>
        <p:txBody>
          <a:bodyPr/>
          <a:lstStyle/>
          <a:p>
            <a:pPr eaLnBrk="1" hangingPunct="1"/>
            <a:r>
              <a:rPr lang="tr-TR" sz="2500" smtClean="0"/>
              <a:t>Gerçek sıcaklık kontrolü: Integer PID  yerine Floating Point PID</a:t>
            </a:r>
          </a:p>
          <a:p>
            <a:pPr eaLnBrk="1" hangingPunct="1"/>
            <a:r>
              <a:rPr lang="tr-TR" sz="2500" smtClean="0"/>
              <a:t>J, K, T, R tipi termokupllarla kullanılabilme</a:t>
            </a:r>
          </a:p>
          <a:p>
            <a:pPr eaLnBrk="1" hangingPunct="1"/>
            <a:r>
              <a:rPr lang="tr-TR" sz="2500" smtClean="0"/>
              <a:t>Vida terminalli </a:t>
            </a:r>
          </a:p>
          <a:p>
            <a:pPr eaLnBrk="1" hangingPunct="1"/>
            <a:r>
              <a:rPr lang="tr-TR" sz="2500" smtClean="0"/>
              <a:t>Dip switch ile ayar</a:t>
            </a:r>
          </a:p>
        </p:txBody>
      </p:sp>
      <p:pic>
        <p:nvPicPr>
          <p:cNvPr id="45064" name="Picture 8" descr="Kopya therm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9700" y="2235200"/>
            <a:ext cx="2933700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12" descr="panasonic_logo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9388" y="6165850"/>
            <a:ext cx="2000250" cy="514350"/>
          </a:xfrm>
          <a:noFill/>
        </p:spPr>
      </p:pic>
      <p:pic>
        <p:nvPicPr>
          <p:cNvPr id="17414" name="Picture 14" descr="savior-otomasyon-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750" y="5661025"/>
            <a:ext cx="935038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0" descr="FP0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332656"/>
            <a:ext cx="1440160" cy="115212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5" descr="Kopya 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8150" y="1835150"/>
            <a:ext cx="3186113" cy="318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Line 6"/>
          <p:cNvSpPr>
            <a:spLocks noChangeShapeType="1"/>
          </p:cNvSpPr>
          <p:nvPr/>
        </p:nvSpPr>
        <p:spPr bwMode="auto">
          <a:xfrm flipV="1">
            <a:off x="4953000" y="2420938"/>
            <a:ext cx="1851025" cy="779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12295" name="Line 7"/>
          <p:cNvSpPr>
            <a:spLocks noChangeShapeType="1"/>
          </p:cNvSpPr>
          <p:nvPr/>
        </p:nvSpPr>
        <p:spPr bwMode="auto">
          <a:xfrm flipV="1">
            <a:off x="1979613" y="2667000"/>
            <a:ext cx="1449387" cy="41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12296" name="Line 8"/>
          <p:cNvSpPr>
            <a:spLocks noChangeShapeType="1"/>
          </p:cNvSpPr>
          <p:nvPr/>
        </p:nvSpPr>
        <p:spPr bwMode="auto">
          <a:xfrm>
            <a:off x="4953000" y="3657600"/>
            <a:ext cx="1295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12297" name="Line 9"/>
          <p:cNvSpPr>
            <a:spLocks noChangeShapeType="1"/>
          </p:cNvSpPr>
          <p:nvPr/>
        </p:nvSpPr>
        <p:spPr bwMode="auto">
          <a:xfrm flipV="1">
            <a:off x="1752600" y="3733800"/>
            <a:ext cx="1600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539750" y="2133600"/>
            <a:ext cx="18288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sz="2000">
                <a:latin typeface="Arial Unicode MS" pitchFamily="34" charset="-128"/>
              </a:rPr>
              <a:t>Kompakt ve Sağlam Gövde</a:t>
            </a:r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6705600" y="1981200"/>
            <a:ext cx="1905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sz="2000">
                <a:latin typeface="Arial Unicode MS" pitchFamily="34" charset="-128"/>
              </a:rPr>
              <a:t>Özelleştirilebilir Mesajlar</a:t>
            </a:r>
          </a:p>
        </p:txBody>
      </p:sp>
      <p:sp>
        <p:nvSpPr>
          <p:cNvPr id="12302" name="Text Box 14"/>
          <p:cNvSpPr txBox="1">
            <a:spLocks noChangeArrowheads="1"/>
          </p:cNvSpPr>
          <p:nvPr/>
        </p:nvSpPr>
        <p:spPr bwMode="auto">
          <a:xfrm>
            <a:off x="6477000" y="4251325"/>
            <a:ext cx="1600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sz="2000">
                <a:latin typeface="Arial Unicode MS" pitchFamily="34" charset="-128"/>
              </a:rPr>
              <a:t>3 Renkli Ekran</a:t>
            </a:r>
          </a:p>
        </p:txBody>
      </p:sp>
      <p:sp>
        <p:nvSpPr>
          <p:cNvPr id="12303" name="Text Box 15"/>
          <p:cNvSpPr txBox="1">
            <a:spLocks noChangeArrowheads="1"/>
          </p:cNvSpPr>
          <p:nvPr/>
        </p:nvSpPr>
        <p:spPr bwMode="auto">
          <a:xfrm>
            <a:off x="533400" y="4038600"/>
            <a:ext cx="1447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sz="2000">
                <a:latin typeface="Arial Unicode MS" pitchFamily="34" charset="-128"/>
              </a:rPr>
              <a:t>FP0 Gücünde</a:t>
            </a:r>
          </a:p>
        </p:txBody>
      </p:sp>
      <p:sp>
        <p:nvSpPr>
          <p:cNvPr id="12304" name="Line 16"/>
          <p:cNvSpPr>
            <a:spLocks noChangeShapeType="1"/>
          </p:cNvSpPr>
          <p:nvPr/>
        </p:nvSpPr>
        <p:spPr bwMode="auto">
          <a:xfrm>
            <a:off x="4572000" y="4343400"/>
            <a:ext cx="6858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12305" name="Text Box 17"/>
          <p:cNvSpPr txBox="1">
            <a:spLocks noChangeArrowheads="1"/>
          </p:cNvSpPr>
          <p:nvPr/>
        </p:nvSpPr>
        <p:spPr bwMode="auto">
          <a:xfrm>
            <a:off x="4932363" y="5229225"/>
            <a:ext cx="2743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tr-TR" sz="2000">
                <a:latin typeface="Arial Unicode MS" pitchFamily="34" charset="-128"/>
              </a:rPr>
              <a:t>Programlanabilir 6 tuş</a:t>
            </a:r>
          </a:p>
        </p:txBody>
      </p:sp>
      <p:sp>
        <p:nvSpPr>
          <p:cNvPr id="18445" name="Rectangle 18"/>
          <p:cNvSpPr>
            <a:spLocks noChangeArrowheads="1"/>
          </p:cNvSpPr>
          <p:nvPr/>
        </p:nvSpPr>
        <p:spPr bwMode="auto">
          <a:xfrm>
            <a:off x="3923928" y="620688"/>
            <a:ext cx="1679575" cy="1006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6000" dirty="0">
                <a:solidFill>
                  <a:schemeClr val="accent2"/>
                </a:solidFill>
                <a:latin typeface="Tahoma" charset="0"/>
              </a:rPr>
              <a:t>FP-e</a:t>
            </a:r>
          </a:p>
        </p:txBody>
      </p:sp>
      <p:pic>
        <p:nvPicPr>
          <p:cNvPr id="18446" name="Picture 19" descr="panasonic_logo2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9388" y="6092825"/>
            <a:ext cx="2000250" cy="514350"/>
          </a:xfrm>
          <a:noFill/>
        </p:spPr>
      </p:pic>
      <p:pic>
        <p:nvPicPr>
          <p:cNvPr id="18447" name="Picture 21" descr="savior-otomasyon-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750" y="5661025"/>
            <a:ext cx="935038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5" descr="Kopya 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04664"/>
            <a:ext cx="952575" cy="9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 animBg="1"/>
      <p:bldP spid="12295" grpId="0" animBg="1"/>
      <p:bldP spid="12296" grpId="0" animBg="1"/>
      <p:bldP spid="12297" grpId="0" animBg="1"/>
      <p:bldP spid="12298" grpId="0" autoUpdateAnimBg="0"/>
      <p:bldP spid="12299" grpId="0" autoUpdateAnimBg="0"/>
      <p:bldP spid="12302" grpId="0" autoUpdateAnimBg="0"/>
      <p:bldP spid="12303" grpId="0" autoUpdateAnimBg="0"/>
      <p:bldP spid="12304" grpId="0" animBg="1"/>
      <p:bldP spid="12305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tr-TR" sz="3200" b="1" dirty="0" smtClean="0">
                <a:solidFill>
                  <a:schemeClr val="accent2"/>
                </a:solidFill>
                <a:latin typeface="Arial Unicode MS" pitchFamily="34" charset="-128"/>
              </a:rPr>
              <a:t>Görüntülü PLC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70013" y="1827213"/>
            <a:ext cx="6440487" cy="36449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tr-TR" sz="2100" smtClean="0"/>
              <a:t>3 Renk, 2 Satır, 5 Karakterli Ekran</a:t>
            </a:r>
          </a:p>
          <a:p>
            <a:pPr eaLnBrk="1" hangingPunct="1">
              <a:lnSpc>
                <a:spcPct val="80000"/>
              </a:lnSpc>
            </a:pPr>
            <a:r>
              <a:rPr lang="tr-TR" sz="2100" smtClean="0"/>
              <a:t>Ekrana Yazı Yazabilme</a:t>
            </a:r>
          </a:p>
          <a:p>
            <a:pPr eaLnBrk="1" hangingPunct="1">
              <a:lnSpc>
                <a:spcPct val="80000"/>
              </a:lnSpc>
            </a:pPr>
            <a:r>
              <a:rPr lang="tr-TR" sz="2100" smtClean="0"/>
              <a:t>Gerçek Zaman Saati</a:t>
            </a:r>
          </a:p>
          <a:p>
            <a:pPr eaLnBrk="1" hangingPunct="1">
              <a:lnSpc>
                <a:spcPct val="80000"/>
              </a:lnSpc>
            </a:pPr>
            <a:r>
              <a:rPr lang="tr-TR" sz="2100" smtClean="0"/>
              <a:t>Yüksek Hızlı Sayma Fonksiyonu: 10Khz</a:t>
            </a:r>
          </a:p>
          <a:p>
            <a:pPr eaLnBrk="1" hangingPunct="1">
              <a:lnSpc>
                <a:spcPct val="80000"/>
              </a:lnSpc>
            </a:pPr>
            <a:r>
              <a:rPr lang="tr-TR" sz="2100" smtClean="0"/>
              <a:t>Termokupl Girişi</a:t>
            </a:r>
          </a:p>
          <a:p>
            <a:pPr eaLnBrk="1" hangingPunct="1">
              <a:lnSpc>
                <a:spcPct val="80000"/>
              </a:lnSpc>
            </a:pPr>
            <a:r>
              <a:rPr lang="tr-TR" sz="2100" smtClean="0"/>
              <a:t>0,9</a:t>
            </a:r>
            <a:r>
              <a:rPr lang="tr-TR" sz="2100" smtClean="0">
                <a:latin typeface="Symbol" pitchFamily="18" charset="2"/>
              </a:rPr>
              <a:t>m</a:t>
            </a:r>
            <a:r>
              <a:rPr lang="tr-TR" sz="2100" smtClean="0"/>
              <a:t>s’lik Basit Komut İşleme Süresi</a:t>
            </a:r>
          </a:p>
          <a:p>
            <a:pPr eaLnBrk="1" hangingPunct="1">
              <a:lnSpc>
                <a:spcPct val="80000"/>
              </a:lnSpc>
            </a:pPr>
            <a:r>
              <a:rPr lang="tr-TR" sz="2100" smtClean="0"/>
              <a:t>Dünya Standardı RS232 Haberleşme Protokolü</a:t>
            </a:r>
          </a:p>
          <a:p>
            <a:pPr eaLnBrk="1" hangingPunct="1">
              <a:lnSpc>
                <a:spcPct val="80000"/>
              </a:lnSpc>
            </a:pPr>
            <a:r>
              <a:rPr lang="tr-TR" sz="2100" smtClean="0"/>
              <a:t>Panele Yerleştirmeye Hazır</a:t>
            </a:r>
            <a:r>
              <a:rPr lang="tr-TR" sz="2100" b="1" smtClean="0"/>
              <a:t>;</a:t>
            </a:r>
            <a:r>
              <a:rPr lang="tr-TR" sz="2100" smtClean="0"/>
              <a:t> IP66 Standardına Uygun Sugeçirmez Ön Yüz</a:t>
            </a:r>
          </a:p>
          <a:p>
            <a:pPr eaLnBrk="1" hangingPunct="1">
              <a:lnSpc>
                <a:spcPct val="80000"/>
              </a:lnSpc>
            </a:pPr>
            <a:r>
              <a:rPr lang="tr-TR" sz="2100" smtClean="0"/>
              <a:t>Online Edit İmkanı</a:t>
            </a:r>
          </a:p>
        </p:txBody>
      </p:sp>
      <p:pic>
        <p:nvPicPr>
          <p:cNvPr id="19460" name="Picture 9" descr="panasonic_logo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5650" y="6092825"/>
            <a:ext cx="2000250" cy="514350"/>
          </a:xfrm>
          <a:noFill/>
        </p:spPr>
      </p:pic>
      <p:pic>
        <p:nvPicPr>
          <p:cNvPr id="19461" name="Picture 11" descr="savior-otomasyon-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750" y="5661025"/>
            <a:ext cx="935038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Kopya 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404664"/>
            <a:ext cx="952575" cy="9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1" name="Picture 11" descr="https://www.panasonic-electric-works.com/pew/eu/images/plc/pp_63400_0005_fpsigma_rdax_460x33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6724" y="1966925"/>
            <a:ext cx="4813548" cy="3453197"/>
          </a:xfrm>
          <a:prstGeom prst="rect">
            <a:avLst/>
          </a:prstGeom>
          <a:noFill/>
        </p:spPr>
      </p:pic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tr-TR" sz="6000" b="1" dirty="0" smtClean="0">
                <a:solidFill>
                  <a:schemeClr val="accent2"/>
                </a:solidFill>
                <a:latin typeface="Arial Unicode MS" pitchFamily="34" charset="-128"/>
              </a:rPr>
              <a:t>FP</a:t>
            </a:r>
            <a:r>
              <a:rPr lang="tr-TR" sz="6000" dirty="0" smtClean="0">
                <a:solidFill>
                  <a:schemeClr val="accent2"/>
                </a:solidFill>
                <a:latin typeface="Symbol" pitchFamily="18" charset="2"/>
              </a:rPr>
              <a:t>S</a:t>
            </a:r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6516216" y="3933056"/>
            <a:ext cx="2362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sz="2000" dirty="0" err="1">
                <a:latin typeface="Arial Unicode MS" pitchFamily="34" charset="-128"/>
              </a:rPr>
              <a:t>Servo</a:t>
            </a:r>
            <a:r>
              <a:rPr lang="tr-TR" sz="2000" dirty="0">
                <a:latin typeface="Arial Unicode MS" pitchFamily="34" charset="-128"/>
              </a:rPr>
              <a:t>/Step Motor Uygulamalarında Konum Kontrolü</a:t>
            </a:r>
          </a:p>
        </p:txBody>
      </p:sp>
      <p:sp>
        <p:nvSpPr>
          <p:cNvPr id="30729" name="Line 9"/>
          <p:cNvSpPr>
            <a:spLocks noChangeShapeType="1"/>
          </p:cNvSpPr>
          <p:nvPr/>
        </p:nvSpPr>
        <p:spPr bwMode="auto">
          <a:xfrm>
            <a:off x="5220072" y="4221088"/>
            <a:ext cx="1490663" cy="469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30730" name="Line 10"/>
          <p:cNvSpPr>
            <a:spLocks noChangeShapeType="1"/>
          </p:cNvSpPr>
          <p:nvPr/>
        </p:nvSpPr>
        <p:spPr bwMode="auto">
          <a:xfrm>
            <a:off x="3563888" y="2564904"/>
            <a:ext cx="1546026" cy="64807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pic>
        <p:nvPicPr>
          <p:cNvPr id="20487" name="Picture 12" descr="panasonic_logo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68313" y="6021388"/>
            <a:ext cx="2000250" cy="514350"/>
          </a:xfrm>
          <a:noFill/>
        </p:spPr>
      </p:pic>
      <p:pic>
        <p:nvPicPr>
          <p:cNvPr id="20488" name="Picture 14" descr="savior-otomasyon-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4750" y="5661025"/>
            <a:ext cx="935038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9" name="Text Box 15"/>
          <p:cNvSpPr txBox="1">
            <a:spLocks noChangeArrowheads="1"/>
          </p:cNvSpPr>
          <p:nvPr/>
        </p:nvSpPr>
        <p:spPr bwMode="auto">
          <a:xfrm>
            <a:off x="1691680" y="2132856"/>
            <a:ext cx="2087562" cy="9159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dirty="0">
                <a:latin typeface="Tahoma" charset="0"/>
              </a:rPr>
              <a:t>376 giriş/çıkış’a kadar kontrol edebilme</a:t>
            </a:r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827584" y="4293096"/>
            <a:ext cx="2376264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r-TR" dirty="0" smtClean="0">
                <a:latin typeface="Tahoma" charset="0"/>
              </a:rPr>
              <a:t>Haberleşme kasetleri ile çoklu haberleşme seçenekleri</a:t>
            </a:r>
            <a:endParaRPr lang="tr-TR" dirty="0">
              <a:latin typeface="Tahoma" charset="0"/>
            </a:endParaRPr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 flipV="1">
            <a:off x="2771800" y="4437112"/>
            <a:ext cx="792088" cy="57606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pic>
        <p:nvPicPr>
          <p:cNvPr id="20493" name="Picture 13" descr="FP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260648"/>
            <a:ext cx="2998758" cy="120282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8" grpId="0" autoUpdateAnimBg="0"/>
      <p:bldP spid="30729" grpId="0" animBg="1" autoUpdateAnimBg="0"/>
      <p:bldP spid="30730" grpId="0" animBg="1" autoUpdateAnimBg="0"/>
      <p:bldP spid="12" grpId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3" descr="FP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60648"/>
            <a:ext cx="2998758" cy="1202829"/>
          </a:xfrm>
          <a:prstGeom prst="rect">
            <a:avLst/>
          </a:prstGeom>
          <a:noFill/>
        </p:spPr>
      </p:pic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tr-TR" sz="3200" b="1" dirty="0" smtClean="0">
                <a:solidFill>
                  <a:schemeClr val="accent2"/>
                </a:solidFill>
                <a:latin typeface="Arial Unicode MS" pitchFamily="34" charset="-128"/>
              </a:rPr>
              <a:t>Pozisyon Kontrolünde</a:t>
            </a:r>
            <a:br>
              <a:rPr lang="tr-TR" sz="3200" b="1" dirty="0" smtClean="0">
                <a:solidFill>
                  <a:schemeClr val="accent2"/>
                </a:solidFill>
                <a:latin typeface="Arial Unicode MS" pitchFamily="34" charset="-128"/>
              </a:rPr>
            </a:br>
            <a:r>
              <a:rPr lang="tr-TR" sz="3200" b="1" dirty="0" smtClean="0">
                <a:solidFill>
                  <a:schemeClr val="accent2"/>
                </a:solidFill>
                <a:latin typeface="Arial Unicode MS" pitchFamily="34" charset="-128"/>
              </a:rPr>
              <a:t>Doğru Çözüm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70013" y="1827213"/>
            <a:ext cx="6781800" cy="31400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tr-TR" sz="2000" dirty="0" smtClean="0"/>
              <a:t>Yüksek hızlı sayıcı 4 Kanal 50 KHz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tr-TR" sz="2000" dirty="0" smtClean="0"/>
              <a:t>2 Eksen 100 </a:t>
            </a:r>
            <a:r>
              <a:rPr lang="tr-TR" sz="2000" dirty="0" err="1" smtClean="0"/>
              <a:t>KHz’e</a:t>
            </a:r>
            <a:r>
              <a:rPr lang="tr-TR" sz="2000" dirty="0" smtClean="0"/>
              <a:t> kadar hız kontrolü</a:t>
            </a:r>
          </a:p>
          <a:p>
            <a:pPr eaLnBrk="1" hangingPunct="1">
              <a:lnSpc>
                <a:spcPct val="90000"/>
              </a:lnSpc>
            </a:pPr>
            <a:r>
              <a:rPr lang="tr-TR" sz="2000" dirty="0" smtClean="0"/>
              <a:t>0,32</a:t>
            </a:r>
            <a:r>
              <a:rPr lang="en-US" sz="2000" dirty="0" smtClean="0">
                <a:cs typeface="Tahoma" charset="0"/>
              </a:rPr>
              <a:t>µ</a:t>
            </a:r>
            <a:r>
              <a:rPr lang="tr-TR" sz="2000" dirty="0" smtClean="0"/>
              <a:t>s Basit Komut İşleme Süresi</a:t>
            </a:r>
          </a:p>
          <a:p>
            <a:pPr eaLnBrk="1" hangingPunct="1">
              <a:lnSpc>
                <a:spcPct val="90000"/>
              </a:lnSpc>
            </a:pPr>
            <a:r>
              <a:rPr lang="tr-TR" sz="2000" dirty="0" smtClean="0"/>
              <a:t>Sağa 3 modül, sola 4 modül eklenerek genişleme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tr-TR" sz="2000" dirty="0" smtClean="0"/>
              <a:t>Ek Modüllerle 376 Giriş/Çıkışa kadar kontrol imkanı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tr-TR" sz="2000" dirty="0" smtClean="0"/>
              <a:t>Doğrusal ve Dairesel </a:t>
            </a:r>
            <a:r>
              <a:rPr lang="tr-TR" sz="2000" dirty="0" err="1" smtClean="0"/>
              <a:t>Enterpolasyon</a:t>
            </a:r>
            <a:r>
              <a:rPr lang="tr-TR" sz="2000" dirty="0" smtClean="0"/>
              <a:t> Fonksiyonları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tr-TR" sz="2000" dirty="0" smtClean="0"/>
              <a:t>RTEX haberleşme protokolü desteği</a:t>
            </a:r>
          </a:p>
        </p:txBody>
      </p:sp>
      <p:pic>
        <p:nvPicPr>
          <p:cNvPr id="21508" name="Picture 12" descr="panasonic_logo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9750" y="6021388"/>
            <a:ext cx="2000250" cy="514350"/>
          </a:xfrm>
          <a:noFill/>
        </p:spPr>
      </p:pic>
      <p:pic>
        <p:nvPicPr>
          <p:cNvPr id="21509" name="Picture 2" descr="savior-otomasyon-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750" y="5661025"/>
            <a:ext cx="935038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3" descr="FP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60648"/>
            <a:ext cx="2998758" cy="1202829"/>
          </a:xfrm>
          <a:prstGeom prst="rect">
            <a:avLst/>
          </a:prstGeom>
          <a:noFill/>
        </p:spPr>
      </p:pic>
      <p:sp>
        <p:nvSpPr>
          <p:cNvPr id="22530" name="Rectangle 11"/>
          <p:cNvSpPr>
            <a:spLocks noGrp="1" noChangeArrowheads="1"/>
          </p:cNvSpPr>
          <p:nvPr>
            <p:ph type="title"/>
          </p:nvPr>
        </p:nvSpPr>
        <p:spPr>
          <a:xfrm>
            <a:off x="1403648" y="260648"/>
            <a:ext cx="7313612" cy="1143000"/>
          </a:xfrm>
        </p:spPr>
        <p:txBody>
          <a:bodyPr/>
          <a:lstStyle/>
          <a:p>
            <a:pPr algn="ctr" eaLnBrk="1" hangingPunct="1"/>
            <a:r>
              <a:rPr lang="tr-TR" sz="3200" b="1" dirty="0" smtClean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FPG Özellikleri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tr-TR" sz="2100" dirty="0" smtClean="0"/>
              <a:t>PID (</a:t>
            </a:r>
            <a:r>
              <a:rPr lang="tr-TR" sz="2100" dirty="0" err="1" smtClean="0"/>
              <a:t>auto</a:t>
            </a:r>
            <a:r>
              <a:rPr lang="tr-TR" sz="2100" dirty="0" smtClean="0"/>
              <a:t> </a:t>
            </a:r>
            <a:r>
              <a:rPr lang="tr-TR" sz="2100" dirty="0" err="1" smtClean="0"/>
              <a:t>tuning</a:t>
            </a:r>
            <a:r>
              <a:rPr lang="tr-TR" sz="2100" dirty="0" smtClean="0"/>
              <a:t>) kontrol imkanı</a:t>
            </a:r>
          </a:p>
          <a:p>
            <a:pPr eaLnBrk="1" hangingPunct="1">
              <a:lnSpc>
                <a:spcPct val="80000"/>
              </a:lnSpc>
            </a:pPr>
            <a:r>
              <a:rPr lang="tr-TR" sz="2100" dirty="0" err="1" smtClean="0"/>
              <a:t>Floating</a:t>
            </a:r>
            <a:r>
              <a:rPr lang="tr-TR" sz="2100" dirty="0" smtClean="0"/>
              <a:t> </a:t>
            </a:r>
            <a:r>
              <a:rPr lang="tr-TR" sz="2100" dirty="0" err="1" smtClean="0"/>
              <a:t>point</a:t>
            </a:r>
            <a:r>
              <a:rPr lang="tr-TR" sz="2100" dirty="0" smtClean="0"/>
              <a:t> işlem kabiliyeti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tr-TR" sz="2100" dirty="0" smtClean="0"/>
              <a:t>Gelişmiş haberleşme Yetenekleri – PLC-PLC ağları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tr-TR" sz="2100" dirty="0" err="1" smtClean="0"/>
              <a:t>Profibus</a:t>
            </a:r>
            <a:r>
              <a:rPr lang="tr-TR" sz="2100" dirty="0" smtClean="0"/>
              <a:t>,</a:t>
            </a:r>
            <a:r>
              <a:rPr lang="tr-TR" sz="2100" dirty="0" err="1" smtClean="0"/>
              <a:t>Profinet</a:t>
            </a:r>
            <a:r>
              <a:rPr lang="tr-TR" sz="2100" dirty="0" smtClean="0"/>
              <a:t>,</a:t>
            </a:r>
            <a:r>
              <a:rPr lang="tr-TR" sz="2100" dirty="0" err="1" smtClean="0"/>
              <a:t>Canopen</a:t>
            </a:r>
            <a:r>
              <a:rPr lang="tr-TR" sz="2100" dirty="0" smtClean="0"/>
              <a:t> haberleşme desteği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tr-TR" sz="2100" dirty="0" smtClean="0"/>
              <a:t>Dahili mini </a:t>
            </a:r>
            <a:r>
              <a:rPr lang="tr-TR" sz="2100" dirty="0" err="1" smtClean="0"/>
              <a:t>potans</a:t>
            </a:r>
            <a:r>
              <a:rPr lang="tr-TR" sz="2100" dirty="0" smtClean="0"/>
              <a:t> özelliği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tr-TR" sz="2100" dirty="0" smtClean="0"/>
              <a:t>CPU da röleli çıkış seçeneği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tr-TR" sz="2100" dirty="0" smtClean="0"/>
              <a:t>LED’ler aracılığıyla işleyişin PLC üzerinden takibi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tr-TR" sz="2100" dirty="0" smtClean="0"/>
              <a:t>Geniş Bellek -Veri Belleğinin Arttırılabilmesi</a:t>
            </a:r>
          </a:p>
        </p:txBody>
      </p:sp>
      <p:pic>
        <p:nvPicPr>
          <p:cNvPr id="22532" name="Picture 8" descr="panasonic_logo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0825" y="6092825"/>
            <a:ext cx="2000250" cy="514350"/>
          </a:xfrm>
          <a:noFill/>
        </p:spPr>
      </p:pic>
      <p:pic>
        <p:nvPicPr>
          <p:cNvPr id="22533" name="Picture 12" descr="savior-otomasyon-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750" y="5661025"/>
            <a:ext cx="935038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9" name="Picture 31" descr="fp7_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3800" y="4149081"/>
            <a:ext cx="2625757" cy="1838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188913"/>
            <a:ext cx="7793037" cy="1462087"/>
          </a:xfrm>
        </p:spPr>
        <p:txBody>
          <a:bodyPr/>
          <a:lstStyle/>
          <a:p>
            <a:pPr algn="ctr" eaLnBrk="1" hangingPunct="1"/>
            <a:r>
              <a:rPr lang="tr-TR" sz="3200" smtClean="0">
                <a:solidFill>
                  <a:schemeClr val="accent2"/>
                </a:solidFill>
                <a:latin typeface="Arial Black" pitchFamily="34" charset="0"/>
              </a:rPr>
              <a:t>Farklı İhtiyaçlar için</a:t>
            </a:r>
            <a:br>
              <a:rPr lang="tr-TR" sz="3200" smtClean="0">
                <a:solidFill>
                  <a:schemeClr val="accent2"/>
                </a:solidFill>
                <a:latin typeface="Arial Black" pitchFamily="34" charset="0"/>
              </a:rPr>
            </a:br>
            <a:r>
              <a:rPr lang="tr-TR" sz="3200" smtClean="0">
                <a:solidFill>
                  <a:schemeClr val="accent2"/>
                </a:solidFill>
                <a:latin typeface="Arial Black" pitchFamily="34" charset="0"/>
              </a:rPr>
              <a:t>Farklı Seçenekler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2133600"/>
            <a:ext cx="1295400" cy="431800"/>
          </a:xfrm>
        </p:spPr>
        <p:txBody>
          <a:bodyPr/>
          <a:lstStyle/>
          <a:p>
            <a:pPr eaLnBrk="1" hangingPunct="1"/>
            <a:r>
              <a:rPr lang="tr-TR" sz="2100" smtClean="0">
                <a:latin typeface="Times New Roman" pitchFamily="18" charset="0"/>
              </a:rPr>
              <a:t>FP0</a:t>
            </a:r>
          </a:p>
        </p:txBody>
      </p:sp>
      <p:pic>
        <p:nvPicPr>
          <p:cNvPr id="6148" name="Picture 25" descr="panasonic_logo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9750" y="6091238"/>
            <a:ext cx="1190625" cy="361950"/>
          </a:xfrm>
          <a:noFill/>
        </p:spPr>
      </p:pic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4657725" y="2297113"/>
            <a:ext cx="1447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tr-TR" sz="2400" dirty="0" err="1">
                <a:latin typeface="Times New Roman" pitchFamily="18" charset="0"/>
              </a:rPr>
              <a:t>FPe</a:t>
            </a:r>
            <a:endParaRPr lang="tr-TR" sz="2400" dirty="0">
              <a:latin typeface="Symbol" pitchFamily="18" charset="2"/>
            </a:endParaRPr>
          </a:p>
        </p:txBody>
      </p:sp>
      <p:pic>
        <p:nvPicPr>
          <p:cNvPr id="6161" name="Picture 17" descr="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6238" y="5157788"/>
            <a:ext cx="1676400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2" name="Picture 18" descr="Kopya sigm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27988" y="3644900"/>
            <a:ext cx="750887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3" name="Picture 19" descr="fp0-c14r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87624" y="2132856"/>
            <a:ext cx="577850" cy="128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4" name="Picture 20" descr="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5963" y="1916113"/>
            <a:ext cx="139065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67" name="Text Box 23"/>
          <p:cNvSpPr txBox="1">
            <a:spLocks noChangeArrowheads="1"/>
          </p:cNvSpPr>
          <p:nvPr/>
        </p:nvSpPr>
        <p:spPr bwMode="auto">
          <a:xfrm>
            <a:off x="1619250" y="5229225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Char char="•"/>
            </a:pPr>
            <a:r>
              <a:rPr lang="tr-TR" sz="2400">
                <a:latin typeface="Times New Roman" pitchFamily="18" charset="0"/>
              </a:rPr>
              <a:t>  FP2</a:t>
            </a:r>
          </a:p>
        </p:txBody>
      </p:sp>
      <p:sp>
        <p:nvSpPr>
          <p:cNvPr id="6168" name="Text Box 24"/>
          <p:cNvSpPr txBox="1">
            <a:spLocks noChangeArrowheads="1"/>
          </p:cNvSpPr>
          <p:nvPr/>
        </p:nvSpPr>
        <p:spPr bwMode="auto">
          <a:xfrm>
            <a:off x="6804025" y="3357563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Char char="•"/>
            </a:pPr>
            <a:r>
              <a:rPr lang="tr-TR" sz="2400" dirty="0">
                <a:latin typeface="Times New Roman" pitchFamily="18" charset="0"/>
              </a:rPr>
              <a:t>  FP</a:t>
            </a:r>
            <a:r>
              <a:rPr lang="tr-TR" sz="2400" dirty="0">
                <a:latin typeface="Symbol" pitchFamily="18" charset="2"/>
                <a:sym typeface="Symbol" pitchFamily="18" charset="2"/>
              </a:rPr>
              <a:t></a:t>
            </a:r>
          </a:p>
        </p:txBody>
      </p:sp>
      <p:pic>
        <p:nvPicPr>
          <p:cNvPr id="6171" name="Picture 2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865438" y="2447925"/>
            <a:ext cx="1374775" cy="1474788"/>
          </a:xfrm>
        </p:spPr>
      </p:pic>
      <p:sp>
        <p:nvSpPr>
          <p:cNvPr id="6173" name="Rectangle 29"/>
          <p:cNvSpPr>
            <a:spLocks noChangeArrowheads="1"/>
          </p:cNvSpPr>
          <p:nvPr/>
        </p:nvSpPr>
        <p:spPr bwMode="auto">
          <a:xfrm>
            <a:off x="2725738" y="1997075"/>
            <a:ext cx="1447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tr-TR" sz="2400" dirty="0">
                <a:latin typeface="Times New Roman" pitchFamily="18" charset="0"/>
              </a:rPr>
              <a:t>FP X</a:t>
            </a:r>
            <a:endParaRPr lang="tr-TR" sz="2400" dirty="0">
              <a:latin typeface="Symbol" pitchFamily="18" charset="2"/>
            </a:endParaRPr>
          </a:p>
        </p:txBody>
      </p:sp>
      <p:pic>
        <p:nvPicPr>
          <p:cNvPr id="6158" name="Picture 30" descr="savior-otomasyon-logo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24750" y="5589588"/>
            <a:ext cx="935038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60" name="Rectangle 32"/>
          <p:cNvSpPr>
            <a:spLocks noChangeArrowheads="1"/>
          </p:cNvSpPr>
          <p:nvPr/>
        </p:nvSpPr>
        <p:spPr bwMode="auto">
          <a:xfrm>
            <a:off x="4787900" y="3933825"/>
            <a:ext cx="115252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tr-TR" sz="2400" dirty="0">
                <a:latin typeface="Tahoma" charset="0"/>
              </a:rPr>
              <a:t> </a:t>
            </a:r>
            <a:r>
              <a:rPr lang="tr-TR" sz="2400" dirty="0">
                <a:latin typeface="Times New Roman" pitchFamily="18" charset="0"/>
              </a:rPr>
              <a:t>FP7</a:t>
            </a:r>
          </a:p>
        </p:txBody>
      </p:sp>
      <p:pic>
        <p:nvPicPr>
          <p:cNvPr id="2" name="Picture 33" descr="201375192121_fp0rc3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3850" y="3933825"/>
            <a:ext cx="1439863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34"/>
          <p:cNvSpPr>
            <a:spLocks noChangeArrowheads="1"/>
          </p:cNvSpPr>
          <p:nvPr/>
        </p:nvSpPr>
        <p:spPr bwMode="auto">
          <a:xfrm>
            <a:off x="0" y="3573463"/>
            <a:ext cx="16557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</a:pPr>
            <a:r>
              <a:rPr lang="tr-TR" sz="2100">
                <a:latin typeface="Times New Roman" pitchFamily="18" charset="0"/>
              </a:rPr>
              <a:t>FP0-R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6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3" grpId="0" autoUpdateAnimBg="0"/>
      <p:bldP spid="6167" grpId="0" autoUpdateAnimBg="0"/>
      <p:bldP spid="6168" grpId="0" autoUpdateAnimBg="0"/>
      <p:bldP spid="6173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3" descr="FP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60648"/>
            <a:ext cx="2998758" cy="1202829"/>
          </a:xfrm>
          <a:prstGeom prst="rect">
            <a:avLst/>
          </a:prstGeom>
          <a:noFill/>
        </p:spPr>
      </p:pic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tr-TR" sz="3200" b="1" dirty="0" smtClean="0">
                <a:solidFill>
                  <a:schemeClr val="accent2"/>
                </a:solidFill>
                <a:latin typeface="Arial Unicode MS" pitchFamily="34" charset="-128"/>
              </a:rPr>
              <a:t>Genişleme Modülleri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03648" y="1700808"/>
            <a:ext cx="6843713" cy="2481263"/>
          </a:xfrm>
        </p:spPr>
        <p:txBody>
          <a:bodyPr/>
          <a:lstStyle/>
          <a:p>
            <a:pPr eaLnBrk="1" hangingPunct="1"/>
            <a:r>
              <a:rPr lang="tr-TR" sz="2500" dirty="0" smtClean="0"/>
              <a:t>Dijital Giriş/Çıkış Modülleri</a:t>
            </a:r>
          </a:p>
          <a:p>
            <a:pPr eaLnBrk="1" hangingPunct="1"/>
            <a:r>
              <a:rPr lang="tr-TR" sz="2500" dirty="0" smtClean="0"/>
              <a:t>Analog Giriş/Çıkış Modülleri (FP0R Modülleri)</a:t>
            </a:r>
          </a:p>
          <a:p>
            <a:pPr eaLnBrk="1" hangingPunct="1"/>
            <a:r>
              <a:rPr lang="tr-TR" sz="2500" dirty="0" smtClean="0"/>
              <a:t>Gelişmiş Haberleşme Yetenekleri</a:t>
            </a:r>
          </a:p>
          <a:p>
            <a:pPr eaLnBrk="1" hangingPunct="1"/>
            <a:r>
              <a:rPr lang="tr-TR" sz="2500" dirty="0" err="1" smtClean="0"/>
              <a:t>Profibus</a:t>
            </a:r>
            <a:r>
              <a:rPr lang="tr-TR" sz="2500" dirty="0" smtClean="0"/>
              <a:t> </a:t>
            </a:r>
            <a:r>
              <a:rPr lang="tr-TR" sz="2500" dirty="0" err="1" smtClean="0"/>
              <a:t>Master</a:t>
            </a:r>
            <a:r>
              <a:rPr lang="tr-TR" sz="2500" dirty="0" smtClean="0"/>
              <a:t>/</a:t>
            </a:r>
            <a:r>
              <a:rPr lang="tr-TR" sz="2500" dirty="0" err="1" smtClean="0"/>
              <a:t>Slev</a:t>
            </a:r>
            <a:r>
              <a:rPr lang="tr-TR" sz="2500" dirty="0" smtClean="0"/>
              <a:t> Modülü</a:t>
            </a:r>
          </a:p>
          <a:p>
            <a:pPr eaLnBrk="1" hangingPunct="1"/>
            <a:r>
              <a:rPr lang="tr-TR" sz="2500" dirty="0" err="1" smtClean="0"/>
              <a:t>Canbus</a:t>
            </a:r>
            <a:r>
              <a:rPr lang="tr-TR" sz="2500" dirty="0" smtClean="0"/>
              <a:t> </a:t>
            </a:r>
            <a:r>
              <a:rPr lang="tr-TR" sz="2500" dirty="0" err="1" smtClean="0"/>
              <a:t>Master</a:t>
            </a:r>
            <a:r>
              <a:rPr lang="tr-TR" sz="2500" dirty="0" smtClean="0"/>
              <a:t> /</a:t>
            </a:r>
            <a:r>
              <a:rPr lang="tr-TR" sz="2500" dirty="0" err="1" smtClean="0"/>
              <a:t>Slev</a:t>
            </a:r>
            <a:r>
              <a:rPr lang="tr-TR" sz="2500" dirty="0" smtClean="0"/>
              <a:t> Modülü</a:t>
            </a:r>
          </a:p>
          <a:p>
            <a:pPr eaLnBrk="1" hangingPunct="1"/>
            <a:r>
              <a:rPr lang="tr-TR" sz="2500" dirty="0" err="1" smtClean="0"/>
              <a:t>Devicenet</a:t>
            </a:r>
            <a:r>
              <a:rPr lang="tr-TR" sz="2500" dirty="0" smtClean="0"/>
              <a:t> </a:t>
            </a:r>
            <a:r>
              <a:rPr lang="tr-TR" sz="2500" dirty="0" err="1" smtClean="0"/>
              <a:t>Master</a:t>
            </a:r>
            <a:r>
              <a:rPr lang="tr-TR" sz="2500" dirty="0" smtClean="0"/>
              <a:t>/ </a:t>
            </a:r>
            <a:r>
              <a:rPr lang="tr-TR" sz="2500" dirty="0" err="1" smtClean="0"/>
              <a:t>Slev</a:t>
            </a:r>
            <a:r>
              <a:rPr lang="tr-TR" sz="2500" dirty="0" smtClean="0"/>
              <a:t> Modülü</a:t>
            </a:r>
          </a:p>
          <a:p>
            <a:pPr eaLnBrk="1" hangingPunct="1"/>
            <a:r>
              <a:rPr lang="tr-TR" sz="2500" dirty="0" smtClean="0"/>
              <a:t>RTEX haberleşme Modülü</a:t>
            </a:r>
          </a:p>
        </p:txBody>
      </p:sp>
      <p:pic>
        <p:nvPicPr>
          <p:cNvPr id="23556" name="Picture 9" descr="panasonic_logo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9750" y="6021388"/>
            <a:ext cx="2000250" cy="514350"/>
          </a:xfrm>
          <a:noFill/>
        </p:spPr>
      </p:pic>
      <p:pic>
        <p:nvPicPr>
          <p:cNvPr id="23557" name="Picture 11" descr="savior-otomasyon-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750" y="5661025"/>
            <a:ext cx="935038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3" descr="FP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60648"/>
            <a:ext cx="2998758" cy="1202829"/>
          </a:xfrm>
          <a:prstGeom prst="rect">
            <a:avLst/>
          </a:prstGeom>
          <a:noFill/>
        </p:spPr>
      </p:pic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tr-TR" sz="3200" b="1" dirty="0" smtClean="0">
                <a:solidFill>
                  <a:schemeClr val="accent2"/>
                </a:solidFill>
                <a:latin typeface="Arial Unicode MS" pitchFamily="34" charset="-128"/>
              </a:rPr>
              <a:t>Dijital Giriş/Çıkış Modülleri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15616" y="1772816"/>
            <a:ext cx="4968552" cy="3567113"/>
          </a:xfrm>
        </p:spPr>
        <p:txBody>
          <a:bodyPr/>
          <a:lstStyle/>
          <a:p>
            <a:pPr eaLnBrk="1" hangingPunct="1"/>
            <a:r>
              <a:rPr lang="tr-TR" sz="2300" dirty="0" smtClean="0"/>
              <a:t>FP0R genişleme modüllerini kullanabilme</a:t>
            </a:r>
          </a:p>
          <a:p>
            <a:pPr eaLnBrk="1" hangingPunct="1"/>
            <a:r>
              <a:rPr lang="tr-TR" sz="2300" dirty="0" smtClean="0"/>
              <a:t>Özel genişleme modülleri</a:t>
            </a:r>
          </a:p>
          <a:p>
            <a:pPr eaLnBrk="1" hangingPunct="1"/>
            <a:r>
              <a:rPr lang="tr-TR" sz="2300" dirty="0" smtClean="0"/>
              <a:t>1/ 2 eksen kontrol modülü</a:t>
            </a:r>
          </a:p>
          <a:p>
            <a:pPr lvl="1" eaLnBrk="1" hangingPunct="1"/>
            <a:r>
              <a:rPr lang="tr-TR" sz="2100" dirty="0" smtClean="0"/>
              <a:t>1-4Mpals</a:t>
            </a:r>
          </a:p>
          <a:p>
            <a:pPr lvl="1" eaLnBrk="1" hangingPunct="1"/>
            <a:r>
              <a:rPr lang="tr-TR" sz="2100" dirty="0" smtClean="0"/>
              <a:t>1-500Kpals; seçenekleri</a:t>
            </a:r>
          </a:p>
          <a:p>
            <a:pPr eaLnBrk="1" hangingPunct="1"/>
            <a:endParaRPr lang="tr-TR" sz="2300" dirty="0" smtClean="0"/>
          </a:p>
        </p:txBody>
      </p:sp>
      <p:pic>
        <p:nvPicPr>
          <p:cNvPr id="55303" name="Picture 7" descr="Kopya fp0-e32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950" y="1412875"/>
            <a:ext cx="92075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4" name="Picture 8" descr="fpg_xy64d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1989138"/>
            <a:ext cx="9525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5" name="Picture 9" descr="pp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688" y="3789363"/>
            <a:ext cx="827087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6" name="Picture 10" descr="pp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088" y="3500438"/>
            <a:ext cx="944562" cy="172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13" descr="panasonic_logo2"/>
          <p:cNvPicPr>
            <a:picLocks noGrp="1" noChangeAspect="1" noChangeArrowheads="1"/>
          </p:cNvPicPr>
          <p:nvPr>
            <p:ph sz="half" idx="2"/>
          </p:nvPr>
        </p:nvPicPr>
        <p:blipFill>
          <a:blip r:embed="rId7" cstate="print"/>
          <a:srcRect/>
          <a:stretch>
            <a:fillRect/>
          </a:stretch>
        </p:blipFill>
        <p:spPr>
          <a:xfrm>
            <a:off x="611188" y="6092825"/>
            <a:ext cx="2000250" cy="514350"/>
          </a:xfrm>
          <a:noFill/>
        </p:spPr>
      </p:pic>
      <p:pic>
        <p:nvPicPr>
          <p:cNvPr id="24585" name="Picture 15" descr="savior-otomasyon-logo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24750" y="5661025"/>
            <a:ext cx="935038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5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5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5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5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3" descr="FP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138" y="260648"/>
            <a:ext cx="2998758" cy="1202829"/>
          </a:xfrm>
          <a:prstGeom prst="rect">
            <a:avLst/>
          </a:prstGeom>
          <a:noFill/>
        </p:spPr>
      </p:pic>
      <p:pic>
        <p:nvPicPr>
          <p:cNvPr id="98308" name="Picture 4" descr="https://www.panasonic-electric-works.com/pew/eu/images/plc/pp_x634_fpsigma_rtex_rdax_220x158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3431" y="1700808"/>
            <a:ext cx="4010569" cy="2880320"/>
          </a:xfrm>
          <a:prstGeom prst="rect">
            <a:avLst/>
          </a:prstGeom>
          <a:noFill/>
        </p:spPr>
      </p:pic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tr-TR" sz="3200" b="1" dirty="0" smtClean="0">
                <a:solidFill>
                  <a:schemeClr val="accent2"/>
                </a:solidFill>
                <a:latin typeface="Arial Unicode MS" pitchFamily="34" charset="-128"/>
              </a:rPr>
              <a:t>RTEX haberleşme Modülleri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15616" y="1772816"/>
            <a:ext cx="4968552" cy="3567113"/>
          </a:xfrm>
        </p:spPr>
        <p:txBody>
          <a:bodyPr/>
          <a:lstStyle/>
          <a:p>
            <a:pPr eaLnBrk="1" hangingPunct="1"/>
            <a:r>
              <a:rPr lang="tr-TR" sz="2300" dirty="0" smtClean="0"/>
              <a:t>2-4-8 </a:t>
            </a:r>
            <a:r>
              <a:rPr lang="tr-TR" sz="2300" dirty="0" err="1" smtClean="0"/>
              <a:t>li</a:t>
            </a:r>
            <a:r>
              <a:rPr lang="tr-TR" sz="2300" dirty="0" smtClean="0"/>
              <a:t> 3 tip modül seçimi </a:t>
            </a:r>
          </a:p>
          <a:p>
            <a:pPr eaLnBrk="1" hangingPunct="1"/>
            <a:r>
              <a:rPr lang="tr-TR" sz="2300" dirty="0" smtClean="0"/>
              <a:t>Kolay kurulum ve devreye alma imkanı</a:t>
            </a:r>
          </a:p>
          <a:p>
            <a:pPr eaLnBrk="1" hangingPunct="1"/>
            <a:r>
              <a:rPr lang="tr-TR" sz="2300" dirty="0" smtClean="0"/>
              <a:t>Yüksek hızda haberleşme 100mbps</a:t>
            </a:r>
          </a:p>
          <a:p>
            <a:pPr eaLnBrk="1" hangingPunct="1"/>
            <a:r>
              <a:rPr lang="tr-TR" sz="2300" dirty="0" smtClean="0"/>
              <a:t>Maksimum 16 eksen kontrolü</a:t>
            </a:r>
          </a:p>
        </p:txBody>
      </p:sp>
      <p:pic>
        <p:nvPicPr>
          <p:cNvPr id="24584" name="Picture 13" descr="panasonic_logo2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611188" y="6092825"/>
            <a:ext cx="2000250" cy="514350"/>
          </a:xfrm>
          <a:noFill/>
        </p:spPr>
      </p:pic>
      <p:pic>
        <p:nvPicPr>
          <p:cNvPr id="24585" name="Picture 15" descr="savior-otomasyon-log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24750" y="5661025"/>
            <a:ext cx="935038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3" descr="FP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60648"/>
            <a:ext cx="2998758" cy="1202829"/>
          </a:xfrm>
          <a:prstGeom prst="rect">
            <a:avLst/>
          </a:prstGeom>
          <a:noFill/>
        </p:spPr>
      </p:pic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tr-TR" sz="3200" b="1" dirty="0" smtClean="0">
                <a:solidFill>
                  <a:schemeClr val="accent2"/>
                </a:solidFill>
                <a:latin typeface="Arial Unicode MS" pitchFamily="34" charset="-128"/>
              </a:rPr>
              <a:t>Haberleşme Kartuşları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35100" y="2054225"/>
            <a:ext cx="4403725" cy="3525838"/>
          </a:xfrm>
        </p:spPr>
        <p:txBody>
          <a:bodyPr/>
          <a:lstStyle/>
          <a:p>
            <a:pPr eaLnBrk="1" hangingPunct="1"/>
            <a:r>
              <a:rPr lang="tr-TR" sz="2100" dirty="0" smtClean="0"/>
              <a:t>RS232 haberleşme kartuşları</a:t>
            </a:r>
          </a:p>
          <a:p>
            <a:pPr lvl="1" eaLnBrk="1" hangingPunct="1"/>
            <a:r>
              <a:rPr lang="tr-TR" sz="1900" dirty="0" smtClean="0"/>
              <a:t>COM1: Tek kanal</a:t>
            </a:r>
          </a:p>
          <a:p>
            <a:pPr lvl="1" eaLnBrk="1" hangingPunct="1"/>
            <a:r>
              <a:rPr lang="tr-TR" sz="1900" dirty="0" smtClean="0"/>
              <a:t>COM2: İki kanal</a:t>
            </a:r>
          </a:p>
          <a:p>
            <a:pPr eaLnBrk="1" hangingPunct="1"/>
            <a:r>
              <a:rPr lang="tr-TR" sz="2100" dirty="0" smtClean="0"/>
              <a:t>RS485 haberleşme kartuşları</a:t>
            </a:r>
          </a:p>
          <a:p>
            <a:pPr lvl="1" eaLnBrk="1" hangingPunct="1"/>
            <a:r>
              <a:rPr lang="tr-TR" sz="1900" dirty="0" smtClean="0"/>
              <a:t>COM3: Tek kanal</a:t>
            </a:r>
          </a:p>
          <a:p>
            <a:pPr eaLnBrk="1" hangingPunct="1"/>
            <a:r>
              <a:rPr lang="tr-TR" sz="2100" dirty="0" err="1" smtClean="0"/>
              <a:t>Combo</a:t>
            </a:r>
            <a:r>
              <a:rPr lang="tr-TR" sz="2100" dirty="0" smtClean="0"/>
              <a:t> haberleşme kartuşları</a:t>
            </a:r>
          </a:p>
          <a:p>
            <a:pPr lvl="1" eaLnBrk="1" hangingPunct="1"/>
            <a:r>
              <a:rPr lang="tr-TR" sz="1900" dirty="0" smtClean="0"/>
              <a:t>COM4: Tek kanal RS232, tek kanal RS485</a:t>
            </a:r>
          </a:p>
          <a:p>
            <a:pPr lvl="1" eaLnBrk="1" hangingPunct="1">
              <a:buFont typeface="Wingdings" pitchFamily="2" charset="2"/>
              <a:buNone/>
            </a:pPr>
            <a:endParaRPr lang="tr-TR" sz="1900" dirty="0" smtClean="0"/>
          </a:p>
        </p:txBody>
      </p:sp>
      <p:pic>
        <p:nvPicPr>
          <p:cNvPr id="25604" name="Picture 14" descr="panasonic_logo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3850" y="6092825"/>
            <a:ext cx="2000250" cy="514350"/>
          </a:xfrm>
          <a:noFill/>
        </p:spPr>
      </p:pic>
      <p:pic>
        <p:nvPicPr>
          <p:cNvPr id="54280" name="Picture 8" descr="fpg_com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2133600"/>
            <a:ext cx="70008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81" name="Picture 9" descr="fpg_com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21525" y="1828800"/>
            <a:ext cx="77311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82" name="Picture 10" descr="fpg_com1-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5825" y="3716338"/>
            <a:ext cx="1357313" cy="171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" name="Picture 16" descr="com4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7" cstate="print"/>
          <a:srcRect/>
          <a:stretch>
            <a:fillRect/>
          </a:stretch>
        </p:blipFill>
        <p:spPr>
          <a:xfrm>
            <a:off x="5641975" y="3814763"/>
            <a:ext cx="923925" cy="1731962"/>
          </a:xfrm>
          <a:noFill/>
        </p:spPr>
      </p:pic>
      <p:pic>
        <p:nvPicPr>
          <p:cNvPr id="25609" name="Picture 18" descr="savior-otomasyon-logo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24750" y="5661025"/>
            <a:ext cx="935038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4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4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4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tr-TR" sz="6000" b="1" dirty="0" smtClean="0">
                <a:solidFill>
                  <a:schemeClr val="accent2"/>
                </a:solidFill>
                <a:latin typeface="Times New Roman" pitchFamily="18" charset="0"/>
              </a:rPr>
              <a:t>FP2/C1</a:t>
            </a:r>
          </a:p>
        </p:txBody>
      </p:sp>
      <p:pic>
        <p:nvPicPr>
          <p:cNvPr id="26627" name="Picture 6" descr="Kopya fp2_14_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2565400"/>
            <a:ext cx="7772400" cy="244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5" name="Line 7"/>
          <p:cNvSpPr>
            <a:spLocks noChangeShapeType="1"/>
          </p:cNvSpPr>
          <p:nvPr/>
        </p:nvSpPr>
        <p:spPr bwMode="auto">
          <a:xfrm flipH="1" flipV="1">
            <a:off x="2652713" y="4019550"/>
            <a:ext cx="479425" cy="10652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32776" name="Line 8"/>
          <p:cNvSpPr>
            <a:spLocks noChangeShapeType="1"/>
          </p:cNvSpPr>
          <p:nvPr/>
        </p:nvSpPr>
        <p:spPr bwMode="auto">
          <a:xfrm flipH="1">
            <a:off x="6227763" y="4400550"/>
            <a:ext cx="463550" cy="828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32777" name="Line 9"/>
          <p:cNvSpPr>
            <a:spLocks noChangeShapeType="1"/>
          </p:cNvSpPr>
          <p:nvPr/>
        </p:nvSpPr>
        <p:spPr bwMode="auto">
          <a:xfrm flipH="1">
            <a:off x="2043113" y="2133600"/>
            <a:ext cx="944562" cy="895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32778" name="Text Box 10"/>
          <p:cNvSpPr txBox="1">
            <a:spLocks noChangeArrowheads="1"/>
          </p:cNvSpPr>
          <p:nvPr/>
        </p:nvSpPr>
        <p:spPr bwMode="auto">
          <a:xfrm>
            <a:off x="2484438" y="1916113"/>
            <a:ext cx="2362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sz="2000">
                <a:latin typeface="Arial Unicode MS" pitchFamily="34" charset="-128"/>
              </a:rPr>
              <a:t>Yüksek Hız</a:t>
            </a:r>
          </a:p>
        </p:txBody>
      </p:sp>
      <p:sp>
        <p:nvSpPr>
          <p:cNvPr id="32779" name="Text Box 11"/>
          <p:cNvSpPr txBox="1">
            <a:spLocks noChangeArrowheads="1"/>
          </p:cNvSpPr>
          <p:nvPr/>
        </p:nvSpPr>
        <p:spPr bwMode="auto">
          <a:xfrm>
            <a:off x="2627313" y="5013325"/>
            <a:ext cx="18732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sz="2000">
                <a:latin typeface="Arial Unicode MS" pitchFamily="34" charset="-128"/>
              </a:rPr>
              <a:t>Standart Haberleşme Protokolleri</a:t>
            </a:r>
          </a:p>
        </p:txBody>
      </p:sp>
      <p:sp>
        <p:nvSpPr>
          <p:cNvPr id="32780" name="Text Box 12"/>
          <p:cNvSpPr txBox="1">
            <a:spLocks noChangeArrowheads="1"/>
          </p:cNvSpPr>
          <p:nvPr/>
        </p:nvSpPr>
        <p:spPr bwMode="auto">
          <a:xfrm>
            <a:off x="5219700" y="5229225"/>
            <a:ext cx="152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sz="2000">
                <a:latin typeface="Arial Unicode MS" pitchFamily="34" charset="-128"/>
              </a:rPr>
              <a:t>Uygun Hacim</a:t>
            </a:r>
          </a:p>
        </p:txBody>
      </p:sp>
      <p:sp>
        <p:nvSpPr>
          <p:cNvPr id="32781" name="Line 13"/>
          <p:cNvSpPr>
            <a:spLocks noChangeShapeType="1"/>
          </p:cNvSpPr>
          <p:nvPr/>
        </p:nvSpPr>
        <p:spPr bwMode="auto">
          <a:xfrm flipV="1">
            <a:off x="6919913" y="2349500"/>
            <a:ext cx="747712" cy="1212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32782" name="Text Box 14"/>
          <p:cNvSpPr txBox="1">
            <a:spLocks noChangeArrowheads="1"/>
          </p:cNvSpPr>
          <p:nvPr/>
        </p:nvSpPr>
        <p:spPr bwMode="auto">
          <a:xfrm>
            <a:off x="7019925" y="1989138"/>
            <a:ext cx="1676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sz="2000">
                <a:latin typeface="Arial Unicode MS" pitchFamily="34" charset="-128"/>
              </a:rPr>
              <a:t>2048 I/O</a:t>
            </a:r>
          </a:p>
        </p:txBody>
      </p:sp>
      <p:pic>
        <p:nvPicPr>
          <p:cNvPr id="26636" name="Picture 15" descr="panasonic_logo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0825" y="6165850"/>
            <a:ext cx="2000250" cy="514350"/>
          </a:xfrm>
          <a:noFill/>
        </p:spPr>
      </p:pic>
      <p:pic>
        <p:nvPicPr>
          <p:cNvPr id="26637" name="Picture 17" descr="savior-otomasyon-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750" y="5661025"/>
            <a:ext cx="935038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41" name="AutoShape 17" descr="panasonic plc FP2 ile ilgili görsel sonucu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6" name="Picture 2" descr="https://www.panasonic-electric-works.com/pew/eu/images/plc/pp_x634_fp2_fp2sh_rdax_460x330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577" y="550190"/>
            <a:ext cx="1368152" cy="9815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5" grpId="0" animBg="1"/>
      <p:bldP spid="32776" grpId="0" animBg="1"/>
      <p:bldP spid="32777" grpId="0" animBg="1"/>
      <p:bldP spid="32778" grpId="0" autoUpdateAnimBg="0"/>
      <p:bldP spid="32779" grpId="0" autoUpdateAnimBg="0"/>
      <p:bldP spid="32780" grpId="0" autoUpdateAnimBg="0"/>
      <p:bldP spid="32781" grpId="0" animBg="1"/>
      <p:bldP spid="32782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tr-TR" sz="3200" b="1" dirty="0" smtClean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FP2/C1 Özellikleri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tr-TR" sz="2100" dirty="0" smtClean="0"/>
              <a:t>Kompakt Boyutlar</a:t>
            </a:r>
          </a:p>
          <a:p>
            <a:pPr eaLnBrk="1" hangingPunct="1">
              <a:lnSpc>
                <a:spcPct val="90000"/>
              </a:lnSpc>
            </a:pPr>
            <a:r>
              <a:rPr lang="tr-TR" sz="2100" dirty="0" smtClean="0"/>
              <a:t>0,35</a:t>
            </a:r>
            <a:r>
              <a:rPr lang="tr-TR" sz="2100" dirty="0" smtClean="0">
                <a:latin typeface="Symbol" pitchFamily="18" charset="2"/>
              </a:rPr>
              <a:t>m</a:t>
            </a:r>
            <a:r>
              <a:rPr lang="tr-TR" sz="2100" dirty="0" smtClean="0"/>
              <a:t>s Basit Komut İşleme Süresi</a:t>
            </a:r>
          </a:p>
          <a:p>
            <a:pPr eaLnBrk="1" hangingPunct="1">
              <a:lnSpc>
                <a:spcPct val="90000"/>
              </a:lnSpc>
            </a:pPr>
            <a:r>
              <a:rPr lang="tr-TR" sz="2100" dirty="0" smtClean="0"/>
              <a:t>Veri İşleme İçin Özel Komutlar</a:t>
            </a:r>
          </a:p>
          <a:p>
            <a:pPr eaLnBrk="1" hangingPunct="1">
              <a:lnSpc>
                <a:spcPct val="90000"/>
              </a:lnSpc>
            </a:pPr>
            <a:r>
              <a:rPr lang="tr-TR" sz="2100" dirty="0" smtClean="0"/>
              <a:t>Online </a:t>
            </a:r>
            <a:r>
              <a:rPr lang="tr-TR" sz="2100" dirty="0" err="1" smtClean="0"/>
              <a:t>Edit</a:t>
            </a:r>
            <a:r>
              <a:rPr lang="tr-TR" sz="2100" dirty="0" smtClean="0"/>
              <a:t> imkanı</a:t>
            </a:r>
          </a:p>
          <a:p>
            <a:pPr eaLnBrk="1" hangingPunct="1">
              <a:lnSpc>
                <a:spcPct val="90000"/>
              </a:lnSpc>
            </a:pPr>
            <a:r>
              <a:rPr lang="tr-TR" sz="2100" dirty="0" smtClean="0"/>
              <a:t>Standart RS232 </a:t>
            </a:r>
            <a:r>
              <a:rPr lang="tr-TR" sz="2100" dirty="0" err="1" smtClean="0"/>
              <a:t>Port’u</a:t>
            </a:r>
            <a:endParaRPr lang="tr-TR" sz="2100" dirty="0" smtClean="0"/>
          </a:p>
          <a:p>
            <a:pPr eaLnBrk="1" hangingPunct="1">
              <a:lnSpc>
                <a:spcPct val="90000"/>
              </a:lnSpc>
            </a:pPr>
            <a:r>
              <a:rPr lang="tr-TR" sz="2100" dirty="0" smtClean="0"/>
              <a:t>PROFIBUS ve MEWNET ağlarına bağlanabilme</a:t>
            </a:r>
          </a:p>
          <a:p>
            <a:pPr eaLnBrk="1" hangingPunct="1">
              <a:lnSpc>
                <a:spcPct val="90000"/>
              </a:lnSpc>
            </a:pPr>
            <a:r>
              <a:rPr lang="tr-TR" sz="2100" dirty="0" smtClean="0"/>
              <a:t>Pozisyon Kontrol Modülleri ile Çok Eksenli Kontrol</a:t>
            </a:r>
          </a:p>
          <a:p>
            <a:pPr eaLnBrk="1" hangingPunct="1">
              <a:lnSpc>
                <a:spcPct val="90000"/>
              </a:lnSpc>
            </a:pPr>
            <a:r>
              <a:rPr lang="tr-TR" sz="2100" dirty="0" smtClean="0"/>
              <a:t>2048 giriş/çıkış a kadar denetleme</a:t>
            </a:r>
          </a:p>
          <a:p>
            <a:pPr eaLnBrk="1" hangingPunct="1">
              <a:lnSpc>
                <a:spcPct val="90000"/>
              </a:lnSpc>
            </a:pPr>
            <a:endParaRPr lang="tr-TR" sz="2100" dirty="0" smtClean="0"/>
          </a:p>
          <a:p>
            <a:pPr eaLnBrk="1" hangingPunct="1">
              <a:lnSpc>
                <a:spcPct val="90000"/>
              </a:lnSpc>
            </a:pPr>
            <a:endParaRPr lang="tr-TR" sz="2200" dirty="0" smtClean="0"/>
          </a:p>
        </p:txBody>
      </p:sp>
      <p:pic>
        <p:nvPicPr>
          <p:cNvPr id="27652" name="Picture 8" descr="panasonic_logo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6021388"/>
            <a:ext cx="2000250" cy="514350"/>
          </a:xfrm>
          <a:noFill/>
        </p:spPr>
      </p:pic>
      <p:pic>
        <p:nvPicPr>
          <p:cNvPr id="27653" name="Picture 12" descr="savior-otomasyon-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750" y="5661025"/>
            <a:ext cx="935038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s://www.panasonic-electric-works.com/pew/eu/images/plc/pp_x634_fp2_fp2sh_rdax_460x330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7" y="550190"/>
            <a:ext cx="1368152" cy="9815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tr-TR" sz="3200" b="1" dirty="0" smtClean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FP2/C1 Özellikleri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tr-TR" sz="2100" dirty="0" smtClean="0"/>
              <a:t>16K step program hafızası</a:t>
            </a:r>
          </a:p>
          <a:p>
            <a:pPr eaLnBrk="1" hangingPunct="1"/>
            <a:r>
              <a:rPr lang="tr-TR" sz="2100" dirty="0" err="1" smtClean="0"/>
              <a:t>Backplane</a:t>
            </a:r>
            <a:r>
              <a:rPr lang="tr-TR" sz="2100" dirty="0" smtClean="0"/>
              <a:t> seçiminde esneklik</a:t>
            </a:r>
            <a:r>
              <a:rPr lang="tr-TR" sz="2100" b="1" dirty="0" smtClean="0"/>
              <a:t>:</a:t>
            </a:r>
            <a:r>
              <a:rPr lang="tr-TR" sz="2100" dirty="0" smtClean="0"/>
              <a:t> 5, 7, 9, 12, 14 seçenekleri</a:t>
            </a:r>
          </a:p>
          <a:p>
            <a:pPr eaLnBrk="1" hangingPunct="1">
              <a:spcBef>
                <a:spcPct val="50000"/>
              </a:spcBef>
            </a:pPr>
            <a:r>
              <a:rPr lang="tr-TR" sz="2100" dirty="0" err="1" smtClean="0"/>
              <a:t>Backplane</a:t>
            </a:r>
            <a:r>
              <a:rPr lang="tr-TR" sz="2100" dirty="0" smtClean="0"/>
              <a:t> üzerinde 12 modülle genişleyebilme</a:t>
            </a:r>
          </a:p>
          <a:p>
            <a:pPr eaLnBrk="1" hangingPunct="1">
              <a:spcBef>
                <a:spcPct val="50000"/>
              </a:spcBef>
            </a:pPr>
            <a:r>
              <a:rPr lang="tr-TR" sz="2100" dirty="0" smtClean="0"/>
              <a:t>Tek CPU’ya toplam 25 modül bağlayabilme: İki </a:t>
            </a:r>
            <a:r>
              <a:rPr lang="tr-TR" sz="2100" dirty="0" err="1" smtClean="0"/>
              <a:t>backplane’i</a:t>
            </a:r>
            <a:r>
              <a:rPr lang="tr-TR" sz="2100" dirty="0" smtClean="0"/>
              <a:t> seri bağlama olanağı</a:t>
            </a:r>
          </a:p>
        </p:txBody>
      </p:sp>
      <p:pic>
        <p:nvPicPr>
          <p:cNvPr id="28676" name="Picture 4" descr="panasonic_logo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21388"/>
            <a:ext cx="20002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 descr="savior-otomasyon-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750" y="5661025"/>
            <a:ext cx="935038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s://www.panasonic-electric-works.com/pew/eu/images/plc/pp_x634_fp2_fp2sh_rdax_460x330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7" y="550190"/>
            <a:ext cx="1368152" cy="981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www.panasonic-electric-works.com/pew/eu/images/plc/pp_x634_fp2_fp2sh_rdax_460x33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550190"/>
            <a:ext cx="1368152" cy="981500"/>
          </a:xfrm>
          <a:prstGeom prst="rect">
            <a:avLst/>
          </a:prstGeom>
          <a:noFill/>
        </p:spPr>
      </p:pic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362844" y="332656"/>
            <a:ext cx="7313612" cy="1143000"/>
          </a:xfrm>
        </p:spPr>
        <p:txBody>
          <a:bodyPr/>
          <a:lstStyle/>
          <a:p>
            <a:pPr algn="ctr" eaLnBrk="1" hangingPunct="1"/>
            <a:r>
              <a:rPr lang="tr-TR" sz="3200" b="1" dirty="0" smtClean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FP2/C2L-C2 Özellikleri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tr-TR" sz="2100" dirty="0" smtClean="0"/>
              <a:t>0,03</a:t>
            </a:r>
            <a:r>
              <a:rPr lang="tr-TR" sz="2100" dirty="0" smtClean="0">
                <a:latin typeface="Symbol" pitchFamily="18" charset="2"/>
              </a:rPr>
              <a:t>m</a:t>
            </a:r>
            <a:r>
              <a:rPr lang="tr-TR" sz="2100" dirty="0" smtClean="0"/>
              <a:t>s Basit Komut İşleme Süresi</a:t>
            </a:r>
          </a:p>
          <a:p>
            <a:pPr eaLnBrk="1" hangingPunct="1"/>
            <a:r>
              <a:rPr lang="tr-TR" sz="2100" dirty="0" smtClean="0"/>
              <a:t>Veri İşleme İçin Özel Komutlar</a:t>
            </a:r>
          </a:p>
          <a:p>
            <a:pPr eaLnBrk="1" hangingPunct="1"/>
            <a:r>
              <a:rPr lang="tr-TR" sz="2100" dirty="0" smtClean="0"/>
              <a:t>Online </a:t>
            </a:r>
            <a:r>
              <a:rPr lang="tr-TR" sz="2100" dirty="0" err="1" smtClean="0"/>
              <a:t>Edit</a:t>
            </a:r>
            <a:r>
              <a:rPr lang="tr-TR" sz="2100" dirty="0" smtClean="0"/>
              <a:t> imkanı</a:t>
            </a:r>
          </a:p>
          <a:p>
            <a:pPr eaLnBrk="1" hangingPunct="1"/>
            <a:r>
              <a:rPr lang="tr-TR" sz="2100" dirty="0" smtClean="0"/>
              <a:t>Standart RS232 </a:t>
            </a:r>
            <a:r>
              <a:rPr lang="tr-TR" sz="2100" dirty="0" err="1" smtClean="0"/>
              <a:t>Port’u</a:t>
            </a:r>
            <a:endParaRPr lang="tr-TR" sz="2100" dirty="0" smtClean="0"/>
          </a:p>
          <a:p>
            <a:pPr eaLnBrk="1" hangingPunct="1"/>
            <a:r>
              <a:rPr lang="tr-TR" sz="2100" dirty="0" smtClean="0"/>
              <a:t>PROFIBUS ve MEWNET ağlarına bağlanabilme</a:t>
            </a:r>
          </a:p>
          <a:p>
            <a:pPr eaLnBrk="1" hangingPunct="1"/>
            <a:r>
              <a:rPr lang="tr-TR" sz="2100" dirty="0" smtClean="0"/>
              <a:t>32k step program hafızası (C2-L)</a:t>
            </a:r>
          </a:p>
          <a:p>
            <a:pPr eaLnBrk="1" hangingPunct="1"/>
            <a:r>
              <a:rPr lang="tr-TR" sz="2100" dirty="0" smtClean="0"/>
              <a:t>60k step program hafızası (C2)</a:t>
            </a:r>
          </a:p>
          <a:p>
            <a:pPr eaLnBrk="1" hangingPunct="1"/>
            <a:endParaRPr lang="tr-TR" sz="2100" dirty="0" smtClean="0"/>
          </a:p>
          <a:p>
            <a:pPr eaLnBrk="1" hangingPunct="1"/>
            <a:endParaRPr lang="tr-TR" sz="2100" dirty="0" smtClean="0"/>
          </a:p>
        </p:txBody>
      </p:sp>
      <p:pic>
        <p:nvPicPr>
          <p:cNvPr id="29700" name="Picture 4" descr="panasonic_logo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21388"/>
            <a:ext cx="20002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5" descr="savior-otomasyon-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4750" y="5661025"/>
            <a:ext cx="935038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78868" y="301625"/>
            <a:ext cx="7313612" cy="1143000"/>
          </a:xfrm>
        </p:spPr>
        <p:txBody>
          <a:bodyPr/>
          <a:lstStyle/>
          <a:p>
            <a:pPr algn="ctr" eaLnBrk="1" hangingPunct="1"/>
            <a:r>
              <a:rPr lang="tr-TR" sz="3200" b="1" dirty="0" smtClean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FP2/C2L-C2 Özellikleri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70013" y="1827213"/>
            <a:ext cx="6780212" cy="35734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tr-TR" sz="2100" smtClean="0"/>
              <a:t>Backplane seçiminde esneklik</a:t>
            </a:r>
            <a:r>
              <a:rPr lang="tr-TR" sz="2100" b="1" smtClean="0"/>
              <a:t>:</a:t>
            </a:r>
            <a:r>
              <a:rPr lang="tr-TR" sz="2100" smtClean="0"/>
              <a:t> 5, 7, 9, 12, 14 seçenekleri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tr-TR" sz="2100" smtClean="0"/>
              <a:t>Backplane üzerinde 12 modülle genişleyebilme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tr-TR" sz="2100" smtClean="0"/>
              <a:t>Tek CPU’ya toplam 25 modül bağlayabilme: İki backplane’i seri bağlama olanağı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tr-TR" sz="2100" smtClean="0"/>
              <a:t>Ek Modüllerle 8192 Giriş/Çıkış’a kadar Denetleme</a:t>
            </a:r>
          </a:p>
          <a:p>
            <a:pPr eaLnBrk="1" hangingPunct="1">
              <a:lnSpc>
                <a:spcPct val="90000"/>
              </a:lnSpc>
            </a:pPr>
            <a:r>
              <a:rPr lang="tr-TR" sz="2100" smtClean="0"/>
              <a:t>Farklı güç kaynağı seçenekleri</a:t>
            </a:r>
          </a:p>
          <a:p>
            <a:pPr eaLnBrk="1" hangingPunct="1">
              <a:lnSpc>
                <a:spcPct val="90000"/>
              </a:lnSpc>
            </a:pPr>
            <a:r>
              <a:rPr lang="tr-TR" sz="2100" smtClean="0"/>
              <a:t>LED’ler aracılığıyla işleyişin PLC üzerinden takibi</a:t>
            </a:r>
          </a:p>
          <a:p>
            <a:pPr eaLnBrk="1" hangingPunct="1">
              <a:lnSpc>
                <a:spcPct val="90000"/>
              </a:lnSpc>
            </a:pPr>
            <a:endParaRPr lang="tr-TR" sz="2100" smtClean="0"/>
          </a:p>
          <a:p>
            <a:pPr eaLnBrk="1" hangingPunct="1">
              <a:lnSpc>
                <a:spcPct val="90000"/>
              </a:lnSpc>
            </a:pPr>
            <a:endParaRPr lang="tr-TR" sz="2000" smtClean="0"/>
          </a:p>
        </p:txBody>
      </p:sp>
      <p:pic>
        <p:nvPicPr>
          <p:cNvPr id="30724" name="Picture 9" descr="panasonic_logo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" y="6021388"/>
            <a:ext cx="2000250" cy="514350"/>
          </a:xfrm>
          <a:noFill/>
        </p:spPr>
      </p:pic>
      <p:pic>
        <p:nvPicPr>
          <p:cNvPr id="30725" name="Picture 11" descr="savior-otomasyon-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750" y="5661025"/>
            <a:ext cx="935038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s://www.panasonic-electric-works.com/pew/eu/images/plc/pp_x634_fp2_fp2sh_rdax_460x330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550190"/>
            <a:ext cx="1368152" cy="9815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476250"/>
            <a:ext cx="5832475" cy="985838"/>
          </a:xfrm>
        </p:spPr>
        <p:txBody>
          <a:bodyPr/>
          <a:lstStyle/>
          <a:p>
            <a:pPr algn="ctr" eaLnBrk="1" hangingPunct="1"/>
            <a:r>
              <a:rPr lang="tr-TR" sz="3200" b="1" dirty="0" smtClean="0">
                <a:solidFill>
                  <a:schemeClr val="accent2"/>
                </a:solidFill>
                <a:latin typeface="Arial Unicode MS" pitchFamily="34" charset="-128"/>
              </a:rPr>
              <a:t>Genişleme Modülleri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963863" y="1825625"/>
            <a:ext cx="3592512" cy="3097213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tr-TR" sz="1900" dirty="0" smtClean="0"/>
          </a:p>
          <a:p>
            <a:pPr eaLnBrk="1" hangingPunct="1">
              <a:lnSpc>
                <a:spcPct val="80000"/>
              </a:lnSpc>
            </a:pPr>
            <a:r>
              <a:rPr lang="tr-TR" sz="1900" dirty="0" smtClean="0"/>
              <a:t>Dijital Giriş/Çıkış Modülleri</a:t>
            </a:r>
          </a:p>
          <a:p>
            <a:pPr eaLnBrk="1" hangingPunct="1">
              <a:lnSpc>
                <a:spcPct val="80000"/>
              </a:lnSpc>
            </a:pPr>
            <a:r>
              <a:rPr lang="tr-TR" sz="1900" dirty="0" smtClean="0"/>
              <a:t>Analog Giriş/Çıkış Modülleri</a:t>
            </a:r>
          </a:p>
          <a:p>
            <a:pPr eaLnBrk="1" hangingPunct="1">
              <a:lnSpc>
                <a:spcPct val="80000"/>
              </a:lnSpc>
            </a:pPr>
            <a:r>
              <a:rPr lang="tr-TR" sz="1900" dirty="0" smtClean="0"/>
              <a:t>Hızlı Sayıcı Modülleri</a:t>
            </a:r>
          </a:p>
          <a:p>
            <a:pPr eaLnBrk="1" hangingPunct="1">
              <a:lnSpc>
                <a:spcPct val="80000"/>
              </a:lnSpc>
            </a:pPr>
            <a:r>
              <a:rPr lang="tr-TR" sz="1900" dirty="0" err="1" smtClean="0"/>
              <a:t>Pals</a:t>
            </a:r>
            <a:r>
              <a:rPr lang="tr-TR" sz="1900" dirty="0" smtClean="0"/>
              <a:t> Giriş/Çıkış Modülleri</a:t>
            </a:r>
          </a:p>
          <a:p>
            <a:pPr eaLnBrk="1" hangingPunct="1">
              <a:lnSpc>
                <a:spcPct val="80000"/>
              </a:lnSpc>
            </a:pPr>
            <a:r>
              <a:rPr lang="tr-TR" sz="1900" dirty="0" smtClean="0"/>
              <a:t>Pozisyon Kontrol Modülleri</a:t>
            </a:r>
          </a:p>
          <a:p>
            <a:pPr eaLnBrk="1" hangingPunct="1">
              <a:lnSpc>
                <a:spcPct val="80000"/>
              </a:lnSpc>
            </a:pPr>
            <a:r>
              <a:rPr lang="tr-TR" sz="1900" dirty="0" smtClean="0"/>
              <a:t>Network Modülleri</a:t>
            </a:r>
          </a:p>
          <a:p>
            <a:pPr eaLnBrk="1" hangingPunct="1">
              <a:lnSpc>
                <a:spcPct val="80000"/>
              </a:lnSpc>
            </a:pPr>
            <a:r>
              <a:rPr lang="tr-TR" sz="1900" dirty="0" smtClean="0"/>
              <a:t>Gerçek Zaman Saati Kartı</a:t>
            </a:r>
          </a:p>
          <a:p>
            <a:pPr eaLnBrk="1" hangingPunct="1">
              <a:lnSpc>
                <a:spcPct val="80000"/>
              </a:lnSpc>
            </a:pPr>
            <a:r>
              <a:rPr lang="tr-TR" sz="1900" dirty="0" err="1" smtClean="0"/>
              <a:t>Bus</a:t>
            </a:r>
            <a:r>
              <a:rPr lang="tr-TR" sz="1900" dirty="0" smtClean="0"/>
              <a:t> Modülleri</a:t>
            </a:r>
          </a:p>
          <a:p>
            <a:pPr eaLnBrk="1" hangingPunct="1">
              <a:lnSpc>
                <a:spcPct val="80000"/>
              </a:lnSpc>
            </a:pPr>
            <a:r>
              <a:rPr lang="tr-TR" sz="1900" dirty="0" smtClean="0"/>
              <a:t>Arttırılabilir EPROM Bellek</a:t>
            </a:r>
          </a:p>
        </p:txBody>
      </p:sp>
      <p:pic>
        <p:nvPicPr>
          <p:cNvPr id="33796" name="Picture 12" descr="panasonic_logo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13" y="6021388"/>
            <a:ext cx="2000250" cy="514350"/>
          </a:xfrm>
          <a:noFill/>
        </p:spPr>
      </p:pic>
      <p:pic>
        <p:nvPicPr>
          <p:cNvPr id="33797" name="Picture 14" descr="savior-otomasyon-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750" y="5661025"/>
            <a:ext cx="935038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s://www.panasonic-electric-works.com/pew/eu/images/plc/pp_x634_fp2_fp2sh_rdax_460x330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550190"/>
            <a:ext cx="1368152" cy="9815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8" name="Text Box 22"/>
          <p:cNvSpPr txBox="1">
            <a:spLocks noChangeArrowheads="1"/>
          </p:cNvSpPr>
          <p:nvPr/>
        </p:nvSpPr>
        <p:spPr bwMode="auto">
          <a:xfrm>
            <a:off x="827088" y="4652963"/>
            <a:ext cx="1600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sz="2000">
                <a:latin typeface="Arial Unicode MS" pitchFamily="34" charset="-128"/>
              </a:rPr>
              <a:t>Standart Haberleşme Protokolü</a:t>
            </a:r>
          </a:p>
        </p:txBody>
      </p:sp>
      <p:sp>
        <p:nvSpPr>
          <p:cNvPr id="7172" name="Text Box 24"/>
          <p:cNvSpPr txBox="1">
            <a:spLocks noChangeArrowheads="1"/>
          </p:cNvSpPr>
          <p:nvPr/>
        </p:nvSpPr>
        <p:spPr bwMode="auto">
          <a:xfrm>
            <a:off x="663575" y="2936875"/>
            <a:ext cx="1371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tr-TR" sz="2000">
              <a:solidFill>
                <a:srgbClr val="00FF00"/>
              </a:solidFill>
              <a:latin typeface="Arial Unicode MS" pitchFamily="34" charset="-128"/>
            </a:endParaRPr>
          </a:p>
        </p:txBody>
      </p:sp>
      <p:sp>
        <p:nvSpPr>
          <p:cNvPr id="9241" name="Text Box 25"/>
          <p:cNvSpPr txBox="1">
            <a:spLocks noChangeArrowheads="1"/>
          </p:cNvSpPr>
          <p:nvPr/>
        </p:nvSpPr>
        <p:spPr bwMode="auto">
          <a:xfrm>
            <a:off x="971550" y="2492375"/>
            <a:ext cx="14478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sz="2000">
                <a:latin typeface="Arial Unicode MS" pitchFamily="34" charset="-128"/>
              </a:rPr>
              <a:t>128 Noktaya Kadar Kontrol</a:t>
            </a:r>
          </a:p>
        </p:txBody>
      </p:sp>
      <p:sp>
        <p:nvSpPr>
          <p:cNvPr id="9244" name="Text Box 28"/>
          <p:cNvSpPr txBox="1">
            <a:spLocks noChangeArrowheads="1"/>
          </p:cNvSpPr>
          <p:nvPr/>
        </p:nvSpPr>
        <p:spPr bwMode="auto">
          <a:xfrm>
            <a:off x="6062663" y="2343150"/>
            <a:ext cx="2819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sz="2000">
                <a:latin typeface="Arial Unicode MS" pitchFamily="34" charset="-128"/>
              </a:rPr>
              <a:t>    Gerçek Zaman Saati</a:t>
            </a:r>
          </a:p>
        </p:txBody>
      </p:sp>
      <p:sp>
        <p:nvSpPr>
          <p:cNvPr id="7175" name="Line 29"/>
          <p:cNvSpPr>
            <a:spLocks noChangeShapeType="1"/>
          </p:cNvSpPr>
          <p:nvPr/>
        </p:nvSpPr>
        <p:spPr bwMode="auto">
          <a:xfrm flipV="1">
            <a:off x="5235575" y="2487613"/>
            <a:ext cx="1185863" cy="68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tr-TR"/>
          </a:p>
        </p:txBody>
      </p:sp>
      <p:sp>
        <p:nvSpPr>
          <p:cNvPr id="7176" name="Line 30"/>
          <p:cNvSpPr>
            <a:spLocks noChangeShapeType="1"/>
          </p:cNvSpPr>
          <p:nvPr/>
        </p:nvSpPr>
        <p:spPr bwMode="auto">
          <a:xfrm flipH="1">
            <a:off x="2195513" y="3165475"/>
            <a:ext cx="1516062" cy="47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tr-TR"/>
          </a:p>
        </p:txBody>
      </p:sp>
      <p:sp>
        <p:nvSpPr>
          <p:cNvPr id="7177" name="Line 31"/>
          <p:cNvSpPr>
            <a:spLocks noChangeShapeType="1"/>
          </p:cNvSpPr>
          <p:nvPr/>
        </p:nvSpPr>
        <p:spPr bwMode="auto">
          <a:xfrm flipH="1">
            <a:off x="2339975" y="5146675"/>
            <a:ext cx="1600200" cy="82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tr-TR"/>
          </a:p>
        </p:txBody>
      </p:sp>
      <p:sp>
        <p:nvSpPr>
          <p:cNvPr id="7178" name="Line 33"/>
          <p:cNvSpPr>
            <a:spLocks noChangeShapeType="1"/>
          </p:cNvSpPr>
          <p:nvPr/>
        </p:nvSpPr>
        <p:spPr bwMode="auto">
          <a:xfrm>
            <a:off x="5311775" y="3394075"/>
            <a:ext cx="1109663" cy="317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tr-TR"/>
          </a:p>
        </p:txBody>
      </p:sp>
      <p:sp>
        <p:nvSpPr>
          <p:cNvPr id="9250" name="Text Box 34"/>
          <p:cNvSpPr txBox="1">
            <a:spLocks noChangeArrowheads="1"/>
          </p:cNvSpPr>
          <p:nvPr/>
        </p:nvSpPr>
        <p:spPr bwMode="auto">
          <a:xfrm>
            <a:off x="6134100" y="3567113"/>
            <a:ext cx="1828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sz="2000">
                <a:latin typeface="Arial Unicode MS" pitchFamily="34" charset="-128"/>
              </a:rPr>
              <a:t>10 Kword Hafıza</a:t>
            </a:r>
          </a:p>
        </p:txBody>
      </p:sp>
      <p:sp>
        <p:nvSpPr>
          <p:cNvPr id="7180" name="Rectangle 35"/>
          <p:cNvSpPr>
            <a:spLocks noChangeArrowheads="1"/>
          </p:cNvSpPr>
          <p:nvPr/>
        </p:nvSpPr>
        <p:spPr bwMode="auto">
          <a:xfrm>
            <a:off x="3779912" y="548680"/>
            <a:ext cx="1595309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tr-TR" sz="6000" b="1" dirty="0">
                <a:solidFill>
                  <a:schemeClr val="accent2"/>
                </a:solidFill>
                <a:latin typeface="Arial Unicode MS" pitchFamily="34" charset="-128"/>
              </a:rPr>
              <a:t>FP0</a:t>
            </a:r>
          </a:p>
        </p:txBody>
      </p:sp>
      <p:pic>
        <p:nvPicPr>
          <p:cNvPr id="7181" name="Picture 40" descr="panasonic_logo2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0825" y="6165850"/>
            <a:ext cx="2000250" cy="514350"/>
          </a:xfrm>
          <a:noFill/>
        </p:spPr>
      </p:pic>
      <p:pic>
        <p:nvPicPr>
          <p:cNvPr id="7182" name="Picture 41" descr="savior-otomasyon-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750" y="5661025"/>
            <a:ext cx="935038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6" name="Picture 18" descr="1144953 3 2x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332656"/>
            <a:ext cx="638902" cy="1179512"/>
          </a:xfrm>
          <a:prstGeom prst="rect">
            <a:avLst/>
          </a:prstGeom>
          <a:noFill/>
        </p:spPr>
      </p:pic>
      <p:pic>
        <p:nvPicPr>
          <p:cNvPr id="39940" name="Picture 4" descr="https://encrypted-tbn3.gstatic.com/images?q=tbn:ANd9GcQlZDyAy6Ldf7PCAj9udM6YrQoayyW0hwQJK5SPT40zxJsUzG6U4Q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23928" y="1988840"/>
            <a:ext cx="1296144" cy="38244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8" grpId="0" autoUpdateAnimBg="0"/>
      <p:bldP spid="9241" grpId="0" autoUpdateAnimBg="0"/>
      <p:bldP spid="9244" grpId="0" autoUpdateAnimBg="0"/>
      <p:bldP spid="9250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46077" y="301625"/>
            <a:ext cx="6514355" cy="1143000"/>
          </a:xfrm>
        </p:spPr>
        <p:txBody>
          <a:bodyPr/>
          <a:lstStyle/>
          <a:p>
            <a:pPr eaLnBrk="1" hangingPunct="1"/>
            <a:r>
              <a:rPr lang="tr-TR" sz="3200" b="1" dirty="0" smtClean="0">
                <a:solidFill>
                  <a:schemeClr val="accent2"/>
                </a:solidFill>
                <a:latin typeface="Arial Unicode MS" pitchFamily="34" charset="-128"/>
              </a:rPr>
              <a:t>FP2 Dijital Giriş/Çıkış </a:t>
            </a:r>
            <a:r>
              <a:rPr lang="tr-TR" sz="3200" b="1" dirty="0" err="1" smtClean="0">
                <a:solidFill>
                  <a:schemeClr val="accent2"/>
                </a:solidFill>
                <a:latin typeface="Arial Unicode MS" pitchFamily="34" charset="-128"/>
              </a:rPr>
              <a:t>Modüllleri</a:t>
            </a:r>
            <a:endParaRPr lang="tr-TR" sz="3200" b="1" dirty="0" smtClean="0">
              <a:solidFill>
                <a:schemeClr val="accent2"/>
              </a:solidFill>
              <a:latin typeface="Arial Unicode MS" pitchFamily="34" charset="-128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2420938"/>
            <a:ext cx="4757738" cy="4114800"/>
          </a:xfrm>
        </p:spPr>
        <p:txBody>
          <a:bodyPr/>
          <a:lstStyle/>
          <a:p>
            <a:pPr eaLnBrk="1" hangingPunct="1"/>
            <a:r>
              <a:rPr lang="tr-TR" sz="2300" smtClean="0"/>
              <a:t>16/64 giriş modülleri</a:t>
            </a:r>
          </a:p>
          <a:p>
            <a:pPr eaLnBrk="1" hangingPunct="1"/>
            <a:r>
              <a:rPr lang="tr-TR" sz="2300" smtClean="0"/>
              <a:t>16/64 çıkış modülleri</a:t>
            </a:r>
          </a:p>
          <a:p>
            <a:pPr eaLnBrk="1" hangingPunct="1"/>
            <a:r>
              <a:rPr lang="tr-TR" sz="2300" smtClean="0"/>
              <a:t>Çıkış modüllerinde Röle/Transistör seçeneği</a:t>
            </a:r>
          </a:p>
          <a:p>
            <a:pPr eaLnBrk="1" hangingPunct="1"/>
            <a:r>
              <a:rPr lang="tr-TR" sz="2300" smtClean="0"/>
              <a:t>32x32 giriş çıkış modülleri</a:t>
            </a:r>
          </a:p>
          <a:p>
            <a:pPr eaLnBrk="1" hangingPunct="1"/>
            <a:endParaRPr lang="tr-TR" sz="2300" smtClean="0"/>
          </a:p>
          <a:p>
            <a:pPr eaLnBrk="1" hangingPunct="1"/>
            <a:endParaRPr lang="tr-TR" sz="2500" smtClean="0"/>
          </a:p>
        </p:txBody>
      </p:sp>
      <p:pic>
        <p:nvPicPr>
          <p:cNvPr id="57351" name="Picture 7" descr="fp2-x64d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1013" y="3284538"/>
            <a:ext cx="623887" cy="193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2" name="Picture 8" descr="fp2-x16d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25" y="4076700"/>
            <a:ext cx="573088" cy="183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3" name="Picture 9" descr="fp2-y64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1863" y="1989138"/>
            <a:ext cx="615950" cy="175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4" name="Picture 10" descr="fp2-y16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8850" y="2060575"/>
            <a:ext cx="5969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5" name="Picture 11" descr="fp2-xy64d2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3800" y="3357563"/>
            <a:ext cx="649288" cy="200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5" name="Picture 16" descr="panasonic_logo2"/>
          <p:cNvPicPr>
            <a:picLocks noGrp="1" noChangeAspect="1" noChangeArrowheads="1"/>
          </p:cNvPicPr>
          <p:nvPr>
            <p:ph sz="half" idx="2"/>
          </p:nvPr>
        </p:nvPicPr>
        <p:blipFill>
          <a:blip r:embed="rId7" cstate="print"/>
          <a:srcRect/>
          <a:stretch>
            <a:fillRect/>
          </a:stretch>
        </p:blipFill>
        <p:spPr>
          <a:xfrm>
            <a:off x="468313" y="6165850"/>
            <a:ext cx="2000250" cy="514350"/>
          </a:xfrm>
          <a:noFill/>
        </p:spPr>
      </p:pic>
      <p:pic>
        <p:nvPicPr>
          <p:cNvPr id="34826" name="Picture 18" descr="savior-otomasyon-logo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24750" y="5661025"/>
            <a:ext cx="935038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https://www.panasonic-electric-works.com/pew/eu/images/plc/pp_x634_fp2_fp2sh_rdax_460x330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3568" y="550190"/>
            <a:ext cx="1368152" cy="9815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7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57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7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7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938908" y="341784"/>
            <a:ext cx="7313612" cy="1143000"/>
          </a:xfrm>
        </p:spPr>
        <p:txBody>
          <a:bodyPr/>
          <a:lstStyle/>
          <a:p>
            <a:pPr eaLnBrk="1" hangingPunct="1"/>
            <a:r>
              <a:rPr lang="tr-TR" sz="3200" b="1" dirty="0" smtClean="0">
                <a:solidFill>
                  <a:schemeClr val="accent2"/>
                </a:solidFill>
                <a:latin typeface="Arial Unicode MS" pitchFamily="34" charset="-128"/>
              </a:rPr>
              <a:t>FP2 Analog Giriş/Çıkış Modülleri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74775" y="2373313"/>
            <a:ext cx="3586163" cy="27828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tr-TR" sz="2300" smtClean="0"/>
              <a:t>4 kanal çıkış seçeneği</a:t>
            </a:r>
          </a:p>
          <a:p>
            <a:pPr eaLnBrk="1" hangingPunct="1">
              <a:lnSpc>
                <a:spcPct val="80000"/>
              </a:lnSpc>
            </a:pPr>
            <a:r>
              <a:rPr lang="tr-TR" sz="2300" smtClean="0"/>
              <a:t>8 kanal giriş seçeneği</a:t>
            </a:r>
          </a:p>
          <a:p>
            <a:pPr eaLnBrk="1" hangingPunct="1">
              <a:lnSpc>
                <a:spcPct val="80000"/>
              </a:lnSpc>
            </a:pPr>
            <a:r>
              <a:rPr lang="tr-TR" sz="2300" smtClean="0"/>
              <a:t>16 bit çözünürlük</a:t>
            </a:r>
          </a:p>
          <a:p>
            <a:pPr eaLnBrk="1" hangingPunct="1">
              <a:lnSpc>
                <a:spcPct val="80000"/>
              </a:lnSpc>
            </a:pPr>
            <a:r>
              <a:rPr lang="tr-TR" sz="2300" smtClean="0"/>
              <a:t>Termokupl, RTD ve gerilim, akım okuma imkanı</a:t>
            </a:r>
          </a:p>
        </p:txBody>
      </p:sp>
      <p:pic>
        <p:nvPicPr>
          <p:cNvPr id="59399" name="Picture 7" descr="ad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9925" y="1916113"/>
            <a:ext cx="1446213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00" name="Picture 8" descr="da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5600" y="2781300"/>
            <a:ext cx="103505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13" descr="panasonic_logo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39750" y="6021388"/>
            <a:ext cx="2000250" cy="514350"/>
          </a:xfrm>
          <a:noFill/>
        </p:spPr>
      </p:pic>
      <p:pic>
        <p:nvPicPr>
          <p:cNvPr id="35847" name="Picture 15" descr="savior-otomasyon-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4750" y="5661025"/>
            <a:ext cx="935038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https://www.panasonic-electric-works.com/pew/eu/images/plc/pp_x634_fp2_fp2sh_rdax_460x330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3568" y="550190"/>
            <a:ext cx="1368152" cy="9815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9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5" name="Picture 9" descr="fp2_hs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425" y="2205038"/>
            <a:ext cx="256222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tr-TR" sz="3200" b="1" dirty="0" smtClean="0">
                <a:solidFill>
                  <a:schemeClr val="accent2"/>
                </a:solidFill>
                <a:latin typeface="Arial Unicode MS" pitchFamily="34" charset="-128"/>
              </a:rPr>
              <a:t>FP2 Hızlı Sayıcı Modülleri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638300" y="2479675"/>
            <a:ext cx="5557838" cy="2235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tr-TR" sz="2200" smtClean="0"/>
              <a:t>4 eksen</a:t>
            </a:r>
          </a:p>
          <a:p>
            <a:pPr eaLnBrk="1" hangingPunct="1">
              <a:lnSpc>
                <a:spcPct val="90000"/>
              </a:lnSpc>
            </a:pPr>
            <a:r>
              <a:rPr lang="tr-TR" sz="2200" smtClean="0"/>
              <a:t>200Khz</a:t>
            </a:r>
          </a:p>
          <a:p>
            <a:pPr eaLnBrk="1" hangingPunct="1">
              <a:lnSpc>
                <a:spcPct val="90000"/>
              </a:lnSpc>
            </a:pPr>
            <a:r>
              <a:rPr lang="tr-TR" sz="2200" smtClean="0"/>
              <a:t>Saniyede </a:t>
            </a:r>
            <a:r>
              <a:rPr lang="tr-TR" sz="2200" b="1" smtClean="0"/>
              <a:t>200.000</a:t>
            </a:r>
            <a:r>
              <a:rPr lang="tr-TR" sz="2200" smtClean="0"/>
              <a:t> pals (sayma)</a:t>
            </a:r>
          </a:p>
          <a:p>
            <a:pPr eaLnBrk="1" hangingPunct="1">
              <a:lnSpc>
                <a:spcPct val="90000"/>
              </a:lnSpc>
            </a:pPr>
            <a:r>
              <a:rPr lang="tr-TR" sz="2200" smtClean="0"/>
              <a:t>Sayma aralığı: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tr-TR" sz="1700" smtClean="0"/>
              <a:t>-2,147,483,648 </a:t>
            </a:r>
            <a:r>
              <a:rPr lang="tr-TR" sz="2800" b="1" smtClean="0"/>
              <a:t>-</a:t>
            </a:r>
            <a:r>
              <a:rPr lang="tr-TR" sz="1700" smtClean="0"/>
              <a:t> +2,147,483,647 </a:t>
            </a:r>
          </a:p>
          <a:p>
            <a:pPr lvl="1" eaLnBrk="1" hangingPunct="1">
              <a:lnSpc>
                <a:spcPct val="90000"/>
              </a:lnSpc>
            </a:pPr>
            <a:endParaRPr lang="tr-TR" sz="1700" smtClean="0"/>
          </a:p>
        </p:txBody>
      </p:sp>
      <p:pic>
        <p:nvPicPr>
          <p:cNvPr id="36869" name="Picture 14" descr="panasonic_logo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95288" y="6092825"/>
            <a:ext cx="2000250" cy="514350"/>
          </a:xfrm>
          <a:noFill/>
        </p:spPr>
      </p:pic>
      <p:pic>
        <p:nvPicPr>
          <p:cNvPr id="36870" name="Picture 16" descr="savior-otomasyon-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750" y="5661025"/>
            <a:ext cx="935038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s://www.panasonic-electric-works.com/pew/eu/images/plc/pp_x634_fp2_fp2sh_rdax_460x330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8" y="550190"/>
            <a:ext cx="1368152" cy="9815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0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tr-TR" sz="3200" b="1" dirty="0" smtClean="0">
                <a:solidFill>
                  <a:schemeClr val="accent2"/>
                </a:solidFill>
                <a:latin typeface="Arial Unicode MS" pitchFamily="34" charset="-128"/>
              </a:rPr>
              <a:t>FP2 </a:t>
            </a:r>
            <a:r>
              <a:rPr lang="tr-TR" sz="3200" b="1" dirty="0" err="1" smtClean="0">
                <a:solidFill>
                  <a:schemeClr val="accent2"/>
                </a:solidFill>
                <a:latin typeface="Arial Unicode MS" pitchFamily="34" charset="-128"/>
              </a:rPr>
              <a:t>Pals</a:t>
            </a:r>
            <a:r>
              <a:rPr lang="tr-TR" sz="3200" b="1" dirty="0" smtClean="0">
                <a:solidFill>
                  <a:schemeClr val="accent2"/>
                </a:solidFill>
                <a:latin typeface="Arial Unicode MS" pitchFamily="34" charset="-128"/>
              </a:rPr>
              <a:t> Giriş/Çıkış Modülleri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70013" y="1827213"/>
            <a:ext cx="5086350" cy="3211512"/>
          </a:xfrm>
        </p:spPr>
        <p:txBody>
          <a:bodyPr/>
          <a:lstStyle/>
          <a:p>
            <a:pPr eaLnBrk="1" hangingPunct="1"/>
            <a:r>
              <a:rPr lang="tr-TR" sz="2200" smtClean="0"/>
              <a:t>Step motor kontrolü</a:t>
            </a:r>
          </a:p>
          <a:p>
            <a:pPr eaLnBrk="1" hangingPunct="1"/>
            <a:r>
              <a:rPr lang="tr-TR" sz="2200" smtClean="0"/>
              <a:t>4 eksen</a:t>
            </a:r>
          </a:p>
          <a:p>
            <a:pPr eaLnBrk="1" hangingPunct="1"/>
            <a:r>
              <a:rPr lang="tr-TR" sz="2200" smtClean="0"/>
              <a:t>100Khz</a:t>
            </a:r>
          </a:p>
          <a:p>
            <a:pPr eaLnBrk="1" hangingPunct="1"/>
            <a:r>
              <a:rPr lang="tr-TR" sz="2200" smtClean="0"/>
              <a:t>Saniyede </a:t>
            </a:r>
            <a:r>
              <a:rPr lang="tr-TR" sz="2200" b="1" smtClean="0"/>
              <a:t>100.000 </a:t>
            </a:r>
            <a:r>
              <a:rPr lang="tr-TR" sz="2200" smtClean="0"/>
              <a:t>pals (sayma)</a:t>
            </a:r>
          </a:p>
          <a:p>
            <a:pPr eaLnBrk="1" hangingPunct="1"/>
            <a:r>
              <a:rPr lang="tr-TR" sz="2200" smtClean="0"/>
              <a:t>Sayma aralığı</a:t>
            </a:r>
            <a:r>
              <a:rPr lang="tr-TR" sz="2500" smtClean="0"/>
              <a:t>: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tr-TR" sz="1700" smtClean="0"/>
              <a:t>-2 milyar </a:t>
            </a:r>
            <a:r>
              <a:rPr lang="tr-TR" sz="2800" b="1" smtClean="0"/>
              <a:t>-</a:t>
            </a:r>
            <a:r>
              <a:rPr lang="tr-TR" sz="1700" smtClean="0"/>
              <a:t> +2 milyar 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tr-TR" sz="2100" smtClean="0">
                <a:latin typeface="Arial Narrow" pitchFamily="34" charset="0"/>
              </a:rPr>
              <a:t> </a:t>
            </a:r>
          </a:p>
          <a:p>
            <a:pPr eaLnBrk="1" hangingPunct="1"/>
            <a:endParaRPr lang="tr-TR" sz="2500" smtClean="0"/>
          </a:p>
        </p:txBody>
      </p:sp>
      <p:pic>
        <p:nvPicPr>
          <p:cNvPr id="61447" name="Picture 7" descr="fp2_hs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7050" y="1916113"/>
            <a:ext cx="172878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8" name="Picture 8" descr="pul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9700" y="3860800"/>
            <a:ext cx="2459038" cy="152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13" descr="panasonic_logo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95288" y="6092825"/>
            <a:ext cx="2000250" cy="514350"/>
          </a:xfrm>
          <a:noFill/>
        </p:spPr>
      </p:pic>
      <p:pic>
        <p:nvPicPr>
          <p:cNvPr id="37895" name="Picture 15" descr="savior-otomasyon-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4750" y="5661025"/>
            <a:ext cx="935038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https://www.panasonic-electric-works.com/pew/eu/images/plc/pp_x634_fp2_fp2sh_rdax_460x330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3568" y="550190"/>
            <a:ext cx="1368152" cy="9815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73" name="Picture 9" descr="fp2-pp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625" y="3213100"/>
            <a:ext cx="12890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tr-TR" sz="3200" b="1" dirty="0" smtClean="0">
                <a:solidFill>
                  <a:schemeClr val="accent2"/>
                </a:solidFill>
                <a:latin typeface="Arial Unicode MS" pitchFamily="34" charset="-128"/>
              </a:rPr>
              <a:t>FP2 Pozisyon Kontrol Modülleri</a:t>
            </a:r>
          </a:p>
        </p:txBody>
      </p:sp>
      <p:sp>
        <p:nvSpPr>
          <p:cNvPr id="38916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1774825" y="2119313"/>
            <a:ext cx="5018088" cy="3143250"/>
          </a:xfrm>
          <a:noFill/>
        </p:spPr>
        <p:txBody>
          <a:bodyPr/>
          <a:lstStyle/>
          <a:p>
            <a:pPr eaLnBrk="1" hangingPunct="1"/>
            <a:r>
              <a:rPr lang="tr-TR" sz="2200" smtClean="0"/>
              <a:t>4/2 eksen konum kontrolü</a:t>
            </a:r>
          </a:p>
          <a:p>
            <a:pPr eaLnBrk="1" hangingPunct="1"/>
            <a:r>
              <a:rPr lang="tr-TR" sz="2200" smtClean="0"/>
              <a:t>Farklı kontrol secenekleri</a:t>
            </a:r>
          </a:p>
          <a:p>
            <a:pPr lvl="1" eaLnBrk="1" hangingPunct="1"/>
            <a:r>
              <a:rPr lang="tr-TR" sz="1200" smtClean="0"/>
              <a:t>Home search</a:t>
            </a:r>
          </a:p>
          <a:p>
            <a:pPr lvl="1" eaLnBrk="1" hangingPunct="1"/>
            <a:r>
              <a:rPr lang="tr-TR" sz="1200" smtClean="0"/>
              <a:t>JOG (Forward/reverse)</a:t>
            </a:r>
          </a:p>
          <a:p>
            <a:pPr lvl="1" eaLnBrk="1" hangingPunct="1"/>
            <a:r>
              <a:rPr lang="tr-TR" sz="1200" smtClean="0"/>
              <a:t>Absolute mode</a:t>
            </a:r>
          </a:p>
          <a:p>
            <a:pPr lvl="1" eaLnBrk="1" hangingPunct="1"/>
            <a:r>
              <a:rPr lang="tr-TR" sz="1200" smtClean="0"/>
              <a:t>Incremental mode</a:t>
            </a:r>
          </a:p>
          <a:p>
            <a:pPr lvl="1" eaLnBrk="1" hangingPunct="1"/>
            <a:r>
              <a:rPr lang="tr-TR" sz="1200" smtClean="0"/>
              <a:t>JOG positioning</a:t>
            </a:r>
          </a:p>
          <a:p>
            <a:pPr eaLnBrk="1" hangingPunct="1"/>
            <a:r>
              <a:rPr lang="tr-TR" sz="2200" smtClean="0"/>
              <a:t>Pals çıkış alma</a:t>
            </a:r>
            <a:endParaRPr lang="tr-TR" sz="1500" smtClean="0"/>
          </a:p>
        </p:txBody>
      </p:sp>
      <p:pic>
        <p:nvPicPr>
          <p:cNvPr id="62472" name="Picture 8" descr="fp2-pp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58025" y="1676400"/>
            <a:ext cx="124777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Picture 14" descr="panasonic_logo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50825" y="6092825"/>
            <a:ext cx="2000250" cy="514350"/>
          </a:xfrm>
          <a:noFill/>
        </p:spPr>
      </p:pic>
      <p:pic>
        <p:nvPicPr>
          <p:cNvPr id="38919" name="Picture 16" descr="savior-otomasyon-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4750" y="5661025"/>
            <a:ext cx="935038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https://www.panasonic-electric-works.com/pew/eu/images/plc/pp_x634_fp2_fp2sh_rdax_460x330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3568" y="550190"/>
            <a:ext cx="1368152" cy="9815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2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2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tr-TR" sz="3200" b="1" dirty="0" smtClean="0">
                <a:solidFill>
                  <a:schemeClr val="accent2"/>
                </a:solidFill>
                <a:latin typeface="Arial Unicode MS" pitchFamily="34" charset="-128"/>
              </a:rPr>
              <a:t>FP2 RTEX Modülleri</a:t>
            </a:r>
          </a:p>
        </p:txBody>
      </p:sp>
      <p:pic>
        <p:nvPicPr>
          <p:cNvPr id="38918" name="Picture 14" descr="panasonic_logo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6092825"/>
            <a:ext cx="2000250" cy="514350"/>
          </a:xfrm>
          <a:noFill/>
        </p:spPr>
      </p:pic>
      <p:pic>
        <p:nvPicPr>
          <p:cNvPr id="38919" name="Picture 16" descr="savior-otomasyon-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750" y="5661025"/>
            <a:ext cx="935038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55576" y="1772816"/>
            <a:ext cx="6192688" cy="4032448"/>
          </a:xfrm>
        </p:spPr>
        <p:txBody>
          <a:bodyPr/>
          <a:lstStyle/>
          <a:p>
            <a:pPr eaLnBrk="1" hangingPunct="1"/>
            <a:r>
              <a:rPr lang="tr-TR" sz="2300" dirty="0" smtClean="0"/>
              <a:t>2-4-8 </a:t>
            </a:r>
            <a:r>
              <a:rPr lang="tr-TR" sz="2300" dirty="0" err="1" smtClean="0"/>
              <a:t>li</a:t>
            </a:r>
            <a:r>
              <a:rPr lang="tr-TR" sz="2300" dirty="0" smtClean="0"/>
              <a:t> 3 tip modül seçimi </a:t>
            </a:r>
          </a:p>
          <a:p>
            <a:pPr eaLnBrk="1" hangingPunct="1"/>
            <a:r>
              <a:rPr lang="tr-TR" sz="2300" dirty="0" smtClean="0"/>
              <a:t>Kolay kurulum ve devreye alma imkanı</a:t>
            </a:r>
          </a:p>
          <a:p>
            <a:pPr eaLnBrk="1" hangingPunct="1"/>
            <a:r>
              <a:rPr lang="tr-TR" sz="2300" dirty="0" smtClean="0"/>
              <a:t>Yüksek hızda haberleşme 100mbps</a:t>
            </a:r>
          </a:p>
          <a:p>
            <a:pPr eaLnBrk="1" hangingPunct="1"/>
            <a:r>
              <a:rPr lang="tr-TR" sz="2300" dirty="0" smtClean="0"/>
              <a:t>FP2-C2 de H tipi </a:t>
            </a:r>
            <a:r>
              <a:rPr lang="tr-TR" sz="2300" dirty="0" err="1" smtClean="0"/>
              <a:t>backplane</a:t>
            </a:r>
            <a:r>
              <a:rPr lang="tr-TR" sz="2300" dirty="0" smtClean="0"/>
              <a:t> ile         32 modül (32x8=256 eksen kontrolü)</a:t>
            </a:r>
          </a:p>
          <a:p>
            <a:pPr eaLnBrk="1" hangingPunct="1"/>
            <a:r>
              <a:rPr lang="tr-TR" sz="2300" dirty="0" smtClean="0"/>
              <a:t>FP2-C1 de 16 modül ile        (16x8=128 eksen kontrolü)</a:t>
            </a:r>
          </a:p>
        </p:txBody>
      </p:sp>
      <p:pic>
        <p:nvPicPr>
          <p:cNvPr id="11" name="Picture 2" descr="https://www.panasonic-electric-works.com/pew/eu/images/plc/pp_x634_fp2_fp2sh_rdax_460x330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550190"/>
            <a:ext cx="1368152" cy="981500"/>
          </a:xfrm>
          <a:prstGeom prst="rect">
            <a:avLst/>
          </a:prstGeom>
          <a:noFill/>
        </p:spPr>
      </p:pic>
      <p:pic>
        <p:nvPicPr>
          <p:cNvPr id="106500" name="Picture 4" descr="http://www.ctiautomation.net/Images/Panasonic/Panasonic-FP2-Positioning-RTEX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92280" y="1628799"/>
            <a:ext cx="1728192" cy="328137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tr-TR" sz="3200" b="1" dirty="0" smtClean="0">
                <a:solidFill>
                  <a:schemeClr val="accent2"/>
                </a:solidFill>
                <a:latin typeface="Arial Unicode MS" pitchFamily="34" charset="-128"/>
              </a:rPr>
              <a:t>FP2 Ethernet Modülleri</a:t>
            </a:r>
          </a:p>
        </p:txBody>
      </p:sp>
      <p:pic>
        <p:nvPicPr>
          <p:cNvPr id="38918" name="Picture 14" descr="panasonic_logo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6092825"/>
            <a:ext cx="2000250" cy="514350"/>
          </a:xfrm>
          <a:noFill/>
        </p:spPr>
      </p:pic>
      <p:pic>
        <p:nvPicPr>
          <p:cNvPr id="38919" name="Picture 16" descr="savior-otomasyon-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750" y="5661025"/>
            <a:ext cx="935038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https://www.panasonic-electric-works.com/pew/eu/images/plc/pp_x634_fp2_fp2sh_rdax_460x330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550190"/>
            <a:ext cx="1368152" cy="981500"/>
          </a:xfrm>
          <a:prstGeom prst="rect">
            <a:avLst/>
          </a:prstGeom>
          <a:noFill/>
        </p:spPr>
      </p:pic>
      <p:sp>
        <p:nvSpPr>
          <p:cNvPr id="4100" name="AutoShape 4" descr="panasonic AFP 27901 ile ilgili görsel sonucu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4102" name="Picture 6" descr="http://www3.panasonic.biz/ac/j/fasys/plc/plc/fp2sh/size_figure/images/afp27901.gif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6136" y="2204864"/>
            <a:ext cx="3095625" cy="2238376"/>
          </a:xfrm>
          <a:prstGeom prst="rect">
            <a:avLst/>
          </a:prstGeom>
          <a:noFill/>
        </p:spPr>
      </p:pic>
      <p:sp>
        <p:nvSpPr>
          <p:cNvPr id="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55576" y="1772816"/>
            <a:ext cx="6192688" cy="4032448"/>
          </a:xfrm>
        </p:spPr>
        <p:txBody>
          <a:bodyPr/>
          <a:lstStyle/>
          <a:p>
            <a:pPr eaLnBrk="1" hangingPunct="1"/>
            <a:r>
              <a:rPr lang="tr-TR" sz="2300" dirty="0" smtClean="0"/>
              <a:t>TCP/IP ve UDP/IP desteği</a:t>
            </a:r>
          </a:p>
          <a:p>
            <a:pPr eaLnBrk="1" hangingPunct="1"/>
            <a:r>
              <a:rPr lang="tr-TR" sz="2300" dirty="0" err="1" smtClean="0"/>
              <a:t>Eth</a:t>
            </a:r>
            <a:r>
              <a:rPr lang="tr-TR" sz="2300" dirty="0" smtClean="0"/>
              <a:t>.Program yükleme özelliği</a:t>
            </a:r>
          </a:p>
          <a:p>
            <a:pPr eaLnBrk="1" hangingPunct="1"/>
            <a:r>
              <a:rPr lang="tr-TR" sz="2300" dirty="0" err="1" smtClean="0"/>
              <a:t>Max</a:t>
            </a:r>
            <a:r>
              <a:rPr lang="tr-TR" sz="2300" dirty="0" smtClean="0"/>
              <a:t>.8 Kullanıcı desteği</a:t>
            </a:r>
          </a:p>
          <a:p>
            <a:pPr eaLnBrk="1" hangingPunct="1"/>
            <a:r>
              <a:rPr lang="tr-TR" sz="2300" dirty="0" err="1" smtClean="0"/>
              <a:t>Mewtocoll</a:t>
            </a:r>
            <a:r>
              <a:rPr lang="tr-TR" sz="2300" dirty="0" smtClean="0"/>
              <a:t> ve </a:t>
            </a:r>
            <a:r>
              <a:rPr lang="tr-TR" sz="2300" dirty="0" err="1" smtClean="0"/>
              <a:t>Transparent</a:t>
            </a:r>
            <a:r>
              <a:rPr lang="tr-TR" sz="2300" dirty="0" smtClean="0"/>
              <a:t> </a:t>
            </a:r>
            <a:r>
              <a:rPr lang="tr-TR" sz="2300" dirty="0" err="1" smtClean="0"/>
              <a:t>hab</a:t>
            </a:r>
            <a:r>
              <a:rPr lang="tr-TR" sz="2300" dirty="0" smtClean="0"/>
              <a:t>.</a:t>
            </a:r>
          </a:p>
          <a:p>
            <a:pPr eaLnBrk="1" hangingPunct="1">
              <a:buNone/>
            </a:pPr>
            <a:r>
              <a:rPr lang="tr-TR" sz="2300" dirty="0" smtClean="0"/>
              <a:t>protokol desteklenir.</a:t>
            </a:r>
          </a:p>
          <a:p>
            <a:pPr eaLnBrk="1" hangingPunct="1">
              <a:buNone/>
            </a:pPr>
            <a:r>
              <a:rPr lang="tr-TR" sz="2300" dirty="0" smtClean="0"/>
              <a:t>(</a:t>
            </a:r>
            <a:r>
              <a:rPr lang="tr-TR" sz="2300" dirty="0" err="1" smtClean="0"/>
              <a:t>Modbus</a:t>
            </a:r>
            <a:r>
              <a:rPr lang="tr-TR" sz="2300" dirty="0" smtClean="0"/>
              <a:t> TCP/IP yok)</a:t>
            </a:r>
          </a:p>
          <a:p>
            <a:pPr eaLnBrk="1" hangingPunct="1"/>
            <a:endParaRPr lang="tr-TR" sz="23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tr-TR" sz="3200" b="1" dirty="0" smtClean="0">
                <a:solidFill>
                  <a:schemeClr val="accent2"/>
                </a:solidFill>
                <a:latin typeface="Arial Unicode MS" pitchFamily="34" charset="-128"/>
              </a:rPr>
              <a:t>FP2 </a:t>
            </a:r>
            <a:r>
              <a:rPr lang="tr-TR" sz="3200" b="1" dirty="0" err="1" smtClean="0">
                <a:solidFill>
                  <a:schemeClr val="accent2"/>
                </a:solidFill>
                <a:latin typeface="Arial Unicode MS" pitchFamily="34" charset="-128"/>
              </a:rPr>
              <a:t>Bus</a:t>
            </a:r>
            <a:r>
              <a:rPr lang="tr-TR" sz="3200" b="1" dirty="0" smtClean="0">
                <a:solidFill>
                  <a:schemeClr val="accent2"/>
                </a:solidFill>
                <a:latin typeface="Arial Unicode MS" pitchFamily="34" charset="-128"/>
              </a:rPr>
              <a:t> Modülleri</a:t>
            </a:r>
          </a:p>
        </p:txBody>
      </p:sp>
      <p:pic>
        <p:nvPicPr>
          <p:cNvPr id="65543" name="Picture 7" descr="Kopya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2133600"/>
            <a:ext cx="1143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4" name="Picture 8" descr="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313" y="3357563"/>
            <a:ext cx="3135312" cy="102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5" name="Picture 9" descr="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425" y="2133600"/>
            <a:ext cx="2590800" cy="79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6" name="Picture 10" descr="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25" y="4652963"/>
            <a:ext cx="1981200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7" name="Picture 11" descr="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088" y="4652963"/>
            <a:ext cx="1447800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4" name="Picture 16" descr="panasonic_logo2"/>
          <p:cNvPicPr>
            <a:picLocks noGrp="1" noChangeAspect="1" noChangeArrowheads="1"/>
          </p:cNvPicPr>
          <p:nvPr>
            <p:ph idx="1"/>
          </p:nvPr>
        </p:nvPicPr>
        <p:blipFill>
          <a:blip r:embed="rId7" cstate="print"/>
          <a:srcRect/>
          <a:stretch>
            <a:fillRect/>
          </a:stretch>
        </p:blipFill>
        <p:spPr>
          <a:xfrm>
            <a:off x="323850" y="6165850"/>
            <a:ext cx="2000250" cy="514350"/>
          </a:xfrm>
          <a:noFill/>
        </p:spPr>
      </p:pic>
      <p:pic>
        <p:nvPicPr>
          <p:cNvPr id="39945" name="Picture 18" descr="savior-otomasyon-logo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24750" y="5661025"/>
            <a:ext cx="935038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https://www.panasonic-electric-works.com/pew/eu/images/plc/pp_x634_fp2_fp2sh_rdax_460x330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3568" y="550190"/>
            <a:ext cx="1368152" cy="981500"/>
          </a:xfrm>
          <a:prstGeom prst="rect">
            <a:avLst/>
          </a:prstGeom>
          <a:noFill/>
        </p:spPr>
      </p:pic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1259632" y="1700808"/>
            <a:ext cx="513282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tr-TR" sz="2000" dirty="0" smtClean="0">
                <a:latin typeface="Arial Unicode MS" pitchFamily="34" charset="-128"/>
              </a:rPr>
              <a:t>5 </a:t>
            </a:r>
            <a:r>
              <a:rPr lang="tr-TR" sz="2000" dirty="0" err="1" smtClean="0">
                <a:latin typeface="Arial Unicode MS" pitchFamily="34" charset="-128"/>
              </a:rPr>
              <a:t>li</a:t>
            </a:r>
            <a:endParaRPr lang="tr-TR" sz="2000" dirty="0">
              <a:latin typeface="Arial Unicode MS" pitchFamily="34" charset="-128"/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1259632" y="4221088"/>
            <a:ext cx="513282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tr-TR" sz="2000" dirty="0" smtClean="0">
                <a:latin typeface="Arial Unicode MS" pitchFamily="34" charset="-128"/>
              </a:rPr>
              <a:t>7 </a:t>
            </a:r>
            <a:r>
              <a:rPr lang="tr-TR" sz="2000" dirty="0" err="1" smtClean="0">
                <a:latin typeface="Arial Unicode MS" pitchFamily="34" charset="-128"/>
              </a:rPr>
              <a:t>li</a:t>
            </a:r>
            <a:endParaRPr lang="tr-TR" sz="2000" dirty="0">
              <a:latin typeface="Arial Unicode MS" pitchFamily="34" charset="-128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7092280" y="4221088"/>
            <a:ext cx="598241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tr-TR" sz="2000" dirty="0" smtClean="0">
                <a:latin typeface="Arial Unicode MS" pitchFamily="34" charset="-128"/>
              </a:rPr>
              <a:t>9 </a:t>
            </a:r>
            <a:r>
              <a:rPr lang="tr-TR" sz="2000" dirty="0" err="1" smtClean="0">
                <a:latin typeface="Arial Unicode MS" pitchFamily="34" charset="-128"/>
              </a:rPr>
              <a:t>lu</a:t>
            </a:r>
            <a:endParaRPr lang="tr-TR" sz="2000" dirty="0">
              <a:latin typeface="Arial Unicode MS" pitchFamily="34" charset="-128"/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7020272" y="1700808"/>
            <a:ext cx="655949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tr-TR" sz="2000" dirty="0" smtClean="0">
                <a:latin typeface="Arial Unicode MS" pitchFamily="34" charset="-128"/>
              </a:rPr>
              <a:t>12 </a:t>
            </a:r>
            <a:r>
              <a:rPr lang="tr-TR" sz="2000" dirty="0" err="1" smtClean="0">
                <a:latin typeface="Arial Unicode MS" pitchFamily="34" charset="-128"/>
              </a:rPr>
              <a:t>li</a:t>
            </a:r>
            <a:endParaRPr lang="tr-TR" sz="2000" dirty="0">
              <a:latin typeface="Arial Unicode MS" pitchFamily="34" charset="-128"/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3923928" y="2924944"/>
            <a:ext cx="740908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tr-TR" sz="2000" dirty="0" smtClean="0">
                <a:latin typeface="Arial Unicode MS" pitchFamily="34" charset="-128"/>
              </a:rPr>
              <a:t>14 </a:t>
            </a:r>
            <a:r>
              <a:rPr lang="tr-TR" sz="2000" dirty="0" err="1" smtClean="0">
                <a:latin typeface="Arial Unicode MS" pitchFamily="34" charset="-128"/>
              </a:rPr>
              <a:t>lü</a:t>
            </a:r>
            <a:endParaRPr lang="tr-TR" sz="2000" dirty="0">
              <a:latin typeface="Arial Unicode MS" pitchFamily="34" charset="-128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6553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998"/>
                            </p:stCondLst>
                            <p:childTnLst>
                              <p:par>
                                <p:cTn id="1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5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498"/>
                            </p:stCondLst>
                            <p:childTnLst>
                              <p:par>
                                <p:cTn id="1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5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998"/>
                            </p:stCondLst>
                            <p:childTnLst>
                              <p:par>
                                <p:cTn id="2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5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498"/>
                            </p:stCondLst>
                            <p:childTnLst>
                              <p:par>
                                <p:cTn id="2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5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998"/>
                            </p:stCondLst>
                            <p:childTnLst>
                              <p:par>
                                <p:cTn id="3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55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55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5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5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tr-TR" sz="6000" b="1" dirty="0" smtClean="0">
                <a:solidFill>
                  <a:schemeClr val="accent2"/>
                </a:solidFill>
                <a:latin typeface="Arial Unicode MS" pitchFamily="34" charset="-128"/>
              </a:rPr>
              <a:t>FP X</a:t>
            </a:r>
          </a:p>
        </p:txBody>
      </p:sp>
      <p:pic>
        <p:nvPicPr>
          <p:cNvPr id="40963" name="Picture 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81188" y="2276475"/>
            <a:ext cx="4181475" cy="316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4" name="Line 7"/>
          <p:cNvSpPr>
            <a:spLocks noChangeShapeType="1"/>
          </p:cNvSpPr>
          <p:nvPr/>
        </p:nvSpPr>
        <p:spPr bwMode="auto">
          <a:xfrm flipH="1" flipV="1">
            <a:off x="1619250" y="2420938"/>
            <a:ext cx="779463" cy="714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tr-TR"/>
          </a:p>
        </p:txBody>
      </p:sp>
      <p:sp>
        <p:nvSpPr>
          <p:cNvPr id="40965" name="Text Box 8"/>
          <p:cNvSpPr txBox="1">
            <a:spLocks noChangeArrowheads="1"/>
          </p:cNvSpPr>
          <p:nvPr/>
        </p:nvSpPr>
        <p:spPr bwMode="auto">
          <a:xfrm>
            <a:off x="539552" y="1916832"/>
            <a:ext cx="2904962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tr-TR" sz="2000" dirty="0">
                <a:latin typeface="Arial Unicode MS" pitchFamily="34" charset="-128"/>
              </a:rPr>
              <a:t>32 </a:t>
            </a:r>
            <a:r>
              <a:rPr lang="tr-TR" sz="2000" dirty="0" err="1" smtClean="0">
                <a:latin typeface="Arial Unicode MS" pitchFamily="34" charset="-128"/>
              </a:rPr>
              <a:t>Kstep</a:t>
            </a:r>
            <a:r>
              <a:rPr lang="tr-TR" sz="2000" dirty="0" smtClean="0">
                <a:latin typeface="Arial Unicode MS" pitchFamily="34" charset="-128"/>
              </a:rPr>
              <a:t> </a:t>
            </a:r>
            <a:r>
              <a:rPr lang="tr-TR" sz="2000" dirty="0">
                <a:latin typeface="Arial Unicode MS" pitchFamily="34" charset="-128"/>
              </a:rPr>
              <a:t>Program </a:t>
            </a:r>
            <a:r>
              <a:rPr lang="tr-TR" sz="2000" dirty="0" smtClean="0">
                <a:latin typeface="Arial Unicode MS" pitchFamily="34" charset="-128"/>
              </a:rPr>
              <a:t>Alanı</a:t>
            </a:r>
            <a:endParaRPr lang="tr-TR" sz="2000" dirty="0">
              <a:latin typeface="Arial Unicode MS" pitchFamily="34" charset="-128"/>
            </a:endParaRPr>
          </a:p>
        </p:txBody>
      </p:sp>
      <p:sp>
        <p:nvSpPr>
          <p:cNvPr id="40966" name="Text Box 9"/>
          <p:cNvSpPr txBox="1">
            <a:spLocks noChangeArrowheads="1"/>
          </p:cNvSpPr>
          <p:nvPr/>
        </p:nvSpPr>
        <p:spPr bwMode="auto">
          <a:xfrm>
            <a:off x="395288" y="5445125"/>
            <a:ext cx="353695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tr-TR" sz="2000">
                <a:latin typeface="Arial Unicode MS" pitchFamily="34" charset="-128"/>
              </a:rPr>
              <a:t> </a:t>
            </a:r>
            <a:r>
              <a:rPr kumimoji="1" lang="en-US" altLang="ja-JP">
                <a:ea typeface="ＭＳ Ｐゴシック" pitchFamily="34" charset="-128"/>
              </a:rPr>
              <a:t>0.32 </a:t>
            </a:r>
            <a:r>
              <a:rPr kumimoji="1" lang="en-US" altLang="ja-JP">
                <a:ea typeface="ＭＳ Ｐゴシック" pitchFamily="34" charset="-128"/>
                <a:sym typeface="Symbol" pitchFamily="18" charset="2"/>
              </a:rPr>
              <a:t></a:t>
            </a:r>
            <a:r>
              <a:rPr kumimoji="1" lang="en-US" altLang="ja-JP">
                <a:ea typeface="ＭＳ Ｐゴシック" pitchFamily="34" charset="-128"/>
              </a:rPr>
              <a:t>s</a:t>
            </a:r>
            <a:r>
              <a:rPr lang="tr-TR"/>
              <a:t> </a:t>
            </a:r>
            <a:r>
              <a:rPr lang="tr-TR" sz="2000">
                <a:latin typeface="Arial Unicode MS" pitchFamily="34" charset="-128"/>
              </a:rPr>
              <a:t>Komut İşleme Süresi</a:t>
            </a:r>
          </a:p>
        </p:txBody>
      </p:sp>
      <p:sp>
        <p:nvSpPr>
          <p:cNvPr id="40967" name="Line 10"/>
          <p:cNvSpPr>
            <a:spLocks noChangeShapeType="1"/>
          </p:cNvSpPr>
          <p:nvPr/>
        </p:nvSpPr>
        <p:spPr bwMode="auto">
          <a:xfrm flipH="1">
            <a:off x="2466975" y="4770438"/>
            <a:ext cx="898525" cy="625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tr-TR"/>
          </a:p>
        </p:txBody>
      </p:sp>
      <p:sp>
        <p:nvSpPr>
          <p:cNvPr id="40968" name="Text Box 11"/>
          <p:cNvSpPr txBox="1">
            <a:spLocks noChangeArrowheads="1"/>
          </p:cNvSpPr>
          <p:nvPr/>
        </p:nvSpPr>
        <p:spPr bwMode="auto">
          <a:xfrm>
            <a:off x="5472112" y="4365104"/>
            <a:ext cx="3671888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tr-TR" sz="2000" dirty="0">
                <a:latin typeface="Arial Unicode MS" pitchFamily="34" charset="-128"/>
              </a:rPr>
              <a:t>300 Noktaya Kadar Genişleme</a:t>
            </a:r>
          </a:p>
        </p:txBody>
      </p:sp>
      <p:sp>
        <p:nvSpPr>
          <p:cNvPr id="40969" name="Line 12"/>
          <p:cNvSpPr>
            <a:spLocks noChangeShapeType="1"/>
          </p:cNvSpPr>
          <p:nvPr/>
        </p:nvSpPr>
        <p:spPr bwMode="auto">
          <a:xfrm>
            <a:off x="5297488" y="3519488"/>
            <a:ext cx="1036637" cy="769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tr-TR"/>
          </a:p>
        </p:txBody>
      </p:sp>
      <p:pic>
        <p:nvPicPr>
          <p:cNvPr id="40970" name="Picture 14" descr="panasonic_logo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3850" y="6165850"/>
            <a:ext cx="2000250" cy="514350"/>
          </a:xfrm>
          <a:noFill/>
        </p:spPr>
      </p:pic>
      <p:pic>
        <p:nvPicPr>
          <p:cNvPr id="40971" name="Picture 16" descr="savior-otomasyon-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750" y="5661025"/>
            <a:ext cx="935038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552" y="620688"/>
            <a:ext cx="1152128" cy="871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7" name="Group 12"/>
          <p:cNvGrpSpPr>
            <a:grpSpLocks/>
          </p:cNvGrpSpPr>
          <p:nvPr/>
        </p:nvGrpSpPr>
        <p:grpSpPr bwMode="auto">
          <a:xfrm>
            <a:off x="250825" y="2565400"/>
            <a:ext cx="1870075" cy="2235200"/>
            <a:chOff x="3382" y="2816"/>
            <a:chExt cx="1178" cy="1408"/>
          </a:xfrm>
        </p:grpSpPr>
        <p:pic>
          <p:nvPicPr>
            <p:cNvPr id="1033" name="Picture 1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382" y="3221"/>
              <a:ext cx="992" cy="10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4" name="Picture 14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430" y="2816"/>
              <a:ext cx="665" cy="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5" name="Freeform 15"/>
            <p:cNvSpPr>
              <a:spLocks/>
            </p:cNvSpPr>
            <p:nvPr/>
          </p:nvSpPr>
          <p:spPr bwMode="auto">
            <a:xfrm>
              <a:off x="3458" y="3156"/>
              <a:ext cx="476" cy="404"/>
            </a:xfrm>
            <a:custGeom>
              <a:avLst/>
              <a:gdLst>
                <a:gd name="T0" fmla="*/ 0 w 476"/>
                <a:gd name="T1" fmla="*/ 0 h 404"/>
                <a:gd name="T2" fmla="*/ 192 w 476"/>
                <a:gd name="T3" fmla="*/ 328 h 404"/>
                <a:gd name="T4" fmla="*/ 476 w 476"/>
                <a:gd name="T5" fmla="*/ 404 h 404"/>
                <a:gd name="T6" fmla="*/ 396 w 476"/>
                <a:gd name="T7" fmla="*/ 100 h 404"/>
                <a:gd name="T8" fmla="*/ 0 w 476"/>
                <a:gd name="T9" fmla="*/ 0 h 4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6"/>
                <a:gd name="T16" fmla="*/ 0 h 404"/>
                <a:gd name="T17" fmla="*/ 476 w 476"/>
                <a:gd name="T18" fmla="*/ 404 h 4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6" h="404">
                  <a:moveTo>
                    <a:pt x="0" y="0"/>
                  </a:moveTo>
                  <a:lnTo>
                    <a:pt x="192" y="328"/>
                  </a:lnTo>
                  <a:lnTo>
                    <a:pt x="476" y="404"/>
                  </a:lnTo>
                  <a:lnTo>
                    <a:pt x="396" y="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F8F8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036" name="Freeform 16"/>
            <p:cNvSpPr>
              <a:spLocks/>
            </p:cNvSpPr>
            <p:nvPr/>
          </p:nvSpPr>
          <p:spPr bwMode="auto">
            <a:xfrm>
              <a:off x="3862" y="3012"/>
              <a:ext cx="224" cy="540"/>
            </a:xfrm>
            <a:custGeom>
              <a:avLst/>
              <a:gdLst>
                <a:gd name="T0" fmla="*/ 0 w 224"/>
                <a:gd name="T1" fmla="*/ 244 h 532"/>
                <a:gd name="T2" fmla="*/ 68 w 224"/>
                <a:gd name="T3" fmla="*/ 532 h 532"/>
                <a:gd name="T4" fmla="*/ 224 w 224"/>
                <a:gd name="T5" fmla="*/ 320 h 532"/>
                <a:gd name="T6" fmla="*/ 220 w 224"/>
                <a:gd name="T7" fmla="*/ 0 h 532"/>
                <a:gd name="T8" fmla="*/ 0 w 224"/>
                <a:gd name="T9" fmla="*/ 244 h 5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532"/>
                <a:gd name="T17" fmla="*/ 224 w 224"/>
                <a:gd name="T18" fmla="*/ 532 h 5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532">
                  <a:moveTo>
                    <a:pt x="0" y="244"/>
                  </a:moveTo>
                  <a:lnTo>
                    <a:pt x="68" y="532"/>
                  </a:lnTo>
                  <a:lnTo>
                    <a:pt x="224" y="320"/>
                  </a:lnTo>
                  <a:lnTo>
                    <a:pt x="220" y="0"/>
                  </a:lnTo>
                  <a:lnTo>
                    <a:pt x="0" y="244"/>
                  </a:lnTo>
                  <a:close/>
                </a:path>
              </a:pathLst>
            </a:custGeom>
            <a:solidFill>
              <a:srgbClr val="C0C0C0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graphicFrame>
          <p:nvGraphicFramePr>
            <p:cNvPr id="1026" name="Object 17"/>
            <p:cNvGraphicFramePr>
              <a:graphicFrameLocks noChangeAspect="1"/>
            </p:cNvGraphicFramePr>
            <p:nvPr/>
          </p:nvGraphicFramePr>
          <p:xfrm>
            <a:off x="3958" y="2924"/>
            <a:ext cx="602" cy="4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8" name="Image" r:id="rId5" imgW="1993651" imgH="1638095" progId="">
                    <p:embed/>
                  </p:oleObj>
                </mc:Choice>
                <mc:Fallback>
                  <p:oleObj name="Image" r:id="rId5" imgW="1993651" imgH="1638095" progId="">
                    <p:embed/>
                    <p:pic>
                      <p:nvPicPr>
                        <p:cNvPr id="0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58" y="2924"/>
                          <a:ext cx="602" cy="4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37" name="Freeform 18"/>
            <p:cNvSpPr>
              <a:spLocks/>
            </p:cNvSpPr>
            <p:nvPr/>
          </p:nvSpPr>
          <p:spPr bwMode="auto">
            <a:xfrm>
              <a:off x="3934" y="3284"/>
              <a:ext cx="468" cy="360"/>
            </a:xfrm>
            <a:custGeom>
              <a:avLst/>
              <a:gdLst>
                <a:gd name="T0" fmla="*/ 28 w 468"/>
                <a:gd name="T1" fmla="*/ 0 h 360"/>
                <a:gd name="T2" fmla="*/ 0 w 468"/>
                <a:gd name="T3" fmla="*/ 276 h 360"/>
                <a:gd name="T4" fmla="*/ 320 w 468"/>
                <a:gd name="T5" fmla="*/ 360 h 360"/>
                <a:gd name="T6" fmla="*/ 468 w 468"/>
                <a:gd name="T7" fmla="*/ 96 h 360"/>
                <a:gd name="T8" fmla="*/ 28 w 468"/>
                <a:gd name="T9" fmla="*/ 0 h 3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8"/>
                <a:gd name="T16" fmla="*/ 0 h 360"/>
                <a:gd name="T17" fmla="*/ 468 w 468"/>
                <a:gd name="T18" fmla="*/ 360 h 3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8" h="360">
                  <a:moveTo>
                    <a:pt x="28" y="0"/>
                  </a:moveTo>
                  <a:lnTo>
                    <a:pt x="0" y="276"/>
                  </a:lnTo>
                  <a:lnTo>
                    <a:pt x="320" y="360"/>
                  </a:lnTo>
                  <a:lnTo>
                    <a:pt x="468" y="96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8F8F8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1028" name="Text Box 20"/>
          <p:cNvSpPr txBox="1">
            <a:spLocks noChangeArrowheads="1"/>
          </p:cNvSpPr>
          <p:nvPr/>
        </p:nvSpPr>
        <p:spPr bwMode="auto">
          <a:xfrm>
            <a:off x="3419475" y="1916113"/>
            <a:ext cx="18415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endParaRPr lang="tr-TR" sz="2000">
              <a:solidFill>
                <a:srgbClr val="009900"/>
              </a:solidFill>
              <a:latin typeface="Arial Unicode MS" pitchFamily="34" charset="-128"/>
            </a:endParaRPr>
          </a:p>
        </p:txBody>
      </p:sp>
      <p:sp>
        <p:nvSpPr>
          <p:cNvPr id="1029" name="Rectangle 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tr-TR" sz="3200" b="1" dirty="0" smtClean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Kullanıcı Dostu Dizayn</a:t>
            </a:r>
          </a:p>
        </p:txBody>
      </p:sp>
      <p:pic>
        <p:nvPicPr>
          <p:cNvPr id="1030" name="Picture 28" descr="panasonic_logo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7" cstate="print"/>
          <a:srcRect/>
          <a:stretch>
            <a:fillRect/>
          </a:stretch>
        </p:blipFill>
        <p:spPr>
          <a:xfrm>
            <a:off x="250825" y="6165850"/>
            <a:ext cx="2000250" cy="514350"/>
          </a:xfrm>
          <a:noFill/>
        </p:spPr>
      </p:pic>
      <p:sp>
        <p:nvSpPr>
          <p:cNvPr id="1031" name="Rectangle 30"/>
          <p:cNvSpPr>
            <a:spLocks noGrp="1" noChangeArrowheads="1"/>
          </p:cNvSpPr>
          <p:nvPr>
            <p:ph type="body" idx="1"/>
          </p:nvPr>
        </p:nvSpPr>
        <p:spPr>
          <a:xfrm>
            <a:off x="2392363" y="1827213"/>
            <a:ext cx="6291262" cy="4114800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tr-TR" sz="1500" dirty="0" smtClean="0"/>
          </a:p>
          <a:p>
            <a:pPr eaLnBrk="1" hangingPunct="1">
              <a:lnSpc>
                <a:spcPct val="80000"/>
              </a:lnSpc>
            </a:pPr>
            <a:r>
              <a:rPr lang="tr-TR" sz="2100" dirty="0" smtClean="0"/>
              <a:t>Farklı tip genişleme kasetlerinden 3 taneye kadar kullanılabilir</a:t>
            </a:r>
          </a:p>
          <a:p>
            <a:pPr eaLnBrk="1" hangingPunct="1">
              <a:lnSpc>
                <a:spcPct val="80000"/>
              </a:lnSpc>
            </a:pPr>
            <a:r>
              <a:rPr lang="tr-TR" sz="2100" dirty="0" smtClean="0"/>
              <a:t>FP0R Modülleri kullanılarak genişlemeye devam edilebilir.</a:t>
            </a:r>
          </a:p>
          <a:p>
            <a:pPr eaLnBrk="1" hangingPunct="1">
              <a:lnSpc>
                <a:spcPct val="80000"/>
              </a:lnSpc>
            </a:pPr>
            <a:r>
              <a:rPr lang="tr-TR" sz="2100" dirty="0" smtClean="0"/>
              <a:t>USB </a:t>
            </a:r>
            <a:r>
              <a:rPr lang="tr-TR" sz="2100" dirty="0" err="1" smtClean="0"/>
              <a:t>Port</a:t>
            </a:r>
            <a:r>
              <a:rPr lang="tr-TR" sz="2100" dirty="0" smtClean="0"/>
              <a:t> aracılığıyla program yükleme imkanı.</a:t>
            </a:r>
          </a:p>
          <a:p>
            <a:pPr eaLnBrk="1" hangingPunct="1">
              <a:lnSpc>
                <a:spcPct val="80000"/>
              </a:lnSpc>
            </a:pPr>
            <a:r>
              <a:rPr lang="tr-TR" sz="2100" dirty="0" err="1" smtClean="0"/>
              <a:t>Upload</a:t>
            </a:r>
            <a:r>
              <a:rPr lang="tr-TR" sz="2100" dirty="0" smtClean="0"/>
              <a:t> engelleme özelliği program kopyalanmasına karşı korumalıdır.</a:t>
            </a:r>
          </a:p>
          <a:p>
            <a:pPr eaLnBrk="1" hangingPunct="1">
              <a:lnSpc>
                <a:spcPct val="80000"/>
              </a:lnSpc>
            </a:pPr>
            <a:r>
              <a:rPr lang="tr-TR" sz="2100" dirty="0" smtClean="0"/>
              <a:t>3 Haberleşme </a:t>
            </a:r>
            <a:r>
              <a:rPr lang="tr-TR" sz="2100" dirty="0" err="1" smtClean="0"/>
              <a:t>portu</a:t>
            </a:r>
            <a:r>
              <a:rPr lang="tr-TR" sz="2100" dirty="0" smtClean="0"/>
              <a:t> ekleme şansı ve PLC Link, </a:t>
            </a:r>
            <a:r>
              <a:rPr lang="tr-TR" sz="2100" dirty="0" err="1" smtClean="0"/>
              <a:t>Modbus</a:t>
            </a:r>
            <a:r>
              <a:rPr lang="tr-TR" sz="2100" dirty="0" smtClean="0"/>
              <a:t> RTU sayesinde üst düzey haberleşme imkanı.</a:t>
            </a:r>
          </a:p>
        </p:txBody>
      </p:sp>
      <p:pic>
        <p:nvPicPr>
          <p:cNvPr id="1032" name="Picture 31" descr="savior-otomasyon-logo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85113" y="5661025"/>
            <a:ext cx="935037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552" y="620688"/>
            <a:ext cx="1152128" cy="871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tr-TR" sz="3200" b="1" dirty="0" smtClean="0">
                <a:solidFill>
                  <a:schemeClr val="accent2"/>
                </a:solidFill>
                <a:latin typeface="Arial Unicode MS" pitchFamily="34" charset="-128"/>
              </a:rPr>
              <a:t>FP0 Özellikleri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839913" y="1835150"/>
            <a:ext cx="6438900" cy="371633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tr-TR" sz="2100" dirty="0" smtClean="0"/>
              <a:t>Her CPU için, sağına 3 modül eklenerek genişleme</a:t>
            </a:r>
          </a:p>
          <a:p>
            <a:pPr eaLnBrk="1" hangingPunct="1">
              <a:lnSpc>
                <a:spcPct val="80000"/>
              </a:lnSpc>
            </a:pPr>
            <a:r>
              <a:rPr lang="tr-TR" sz="2100" dirty="0" smtClean="0"/>
              <a:t>Ek modüllerle 128 Giriş/Çıkış’a Kadar Denetleme</a:t>
            </a:r>
          </a:p>
          <a:p>
            <a:pPr eaLnBrk="1" hangingPunct="1">
              <a:lnSpc>
                <a:spcPct val="80000"/>
              </a:lnSpc>
            </a:pPr>
            <a:r>
              <a:rPr lang="tr-TR" sz="2100" dirty="0" smtClean="0"/>
              <a:t>Genişleme Modüllerini Eşzamanlı Kullanabilme</a:t>
            </a:r>
          </a:p>
          <a:p>
            <a:pPr eaLnBrk="1" hangingPunct="1">
              <a:lnSpc>
                <a:spcPct val="80000"/>
              </a:lnSpc>
            </a:pPr>
            <a:r>
              <a:rPr lang="tr-TR" sz="2100" dirty="0" smtClean="0"/>
              <a:t>LED’ler aracılığıyla işleyişin PLC üzerinden takibi</a:t>
            </a:r>
          </a:p>
          <a:p>
            <a:pPr eaLnBrk="1" hangingPunct="1">
              <a:lnSpc>
                <a:spcPct val="80000"/>
              </a:lnSpc>
            </a:pPr>
            <a:r>
              <a:rPr lang="tr-TR" sz="2100" dirty="0" smtClean="0"/>
              <a:t>Dünya Standardı RS232 Haberleşme Protokolü</a:t>
            </a:r>
          </a:p>
        </p:txBody>
      </p:sp>
      <p:pic>
        <p:nvPicPr>
          <p:cNvPr id="8196" name="Picture 11" descr="panasonic_logo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95288" y="6165850"/>
            <a:ext cx="2000250" cy="514350"/>
          </a:xfrm>
          <a:noFill/>
        </p:spPr>
      </p:pic>
      <p:pic>
        <p:nvPicPr>
          <p:cNvPr id="8197" name="Picture 13" descr="savior-otomasyon-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750" y="5661025"/>
            <a:ext cx="935038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8" descr="1144953 3 2x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332656"/>
            <a:ext cx="638902" cy="117951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tr-TR" sz="3200" b="1" dirty="0" smtClean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Ürün</a:t>
            </a:r>
            <a:r>
              <a:rPr lang="tr-TR" sz="3200" dirty="0" smtClean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tr-TR" sz="3200" b="1" dirty="0" smtClean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Sıralaması</a:t>
            </a:r>
          </a:p>
        </p:txBody>
      </p:sp>
      <p:pic>
        <p:nvPicPr>
          <p:cNvPr id="41987" name="Picture 4" descr="XD401_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8674" y="4869706"/>
            <a:ext cx="2014538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8" name="Text Box 6"/>
          <p:cNvSpPr txBox="1">
            <a:spLocks noChangeArrowheads="1"/>
          </p:cNvSpPr>
          <p:nvPr/>
        </p:nvSpPr>
        <p:spPr bwMode="auto">
          <a:xfrm>
            <a:off x="2987824" y="2132856"/>
            <a:ext cx="3394075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en-US" altLang="ja-JP" sz="1600" b="1">
                <a:latin typeface="Arial" charset="0"/>
                <a:ea typeface="HGP創英角ｺﾞｼｯｸUB" pitchFamily="50" charset="-128"/>
              </a:rPr>
              <a:t>AFPX-C14R</a:t>
            </a:r>
            <a:r>
              <a:rPr kumimoji="1" lang="tr-TR" altLang="ja-JP" sz="1600" b="1">
                <a:latin typeface="Arial" charset="0"/>
              </a:rPr>
              <a:t>   /  C14TD</a:t>
            </a:r>
            <a:endParaRPr kumimoji="1" lang="en-US" altLang="ja-JP" sz="1600" b="1">
              <a:latin typeface="Arial" charset="0"/>
              <a:ea typeface="ＭＳ Ｐゴシック" pitchFamily="34" charset="-128"/>
            </a:endParaRPr>
          </a:p>
          <a:p>
            <a:r>
              <a:rPr kumimoji="1" lang="tr-TR" altLang="ja-JP" sz="1600">
                <a:latin typeface="Arial" charset="0"/>
              </a:rPr>
              <a:t>Giriş</a:t>
            </a:r>
            <a:r>
              <a:rPr kumimoji="1" lang="en-US" altLang="ja-JP" sz="1600">
                <a:latin typeface="Arial" charset="0"/>
                <a:ea typeface="HGP創英角ｺﾞｼｯｸUB" pitchFamily="50" charset="-128"/>
              </a:rPr>
              <a:t>: 8</a:t>
            </a:r>
            <a:r>
              <a:rPr kumimoji="1" lang="tr-TR" altLang="ja-JP" sz="1600">
                <a:latin typeface="Arial" charset="0"/>
              </a:rPr>
              <a:t>           /   8</a:t>
            </a:r>
            <a:endParaRPr kumimoji="1" lang="en-US" altLang="ja-JP" sz="1600">
              <a:latin typeface="Arial" charset="0"/>
              <a:ea typeface="ＭＳ Ｐゴシック" pitchFamily="34" charset="-128"/>
            </a:endParaRPr>
          </a:p>
          <a:p>
            <a:r>
              <a:rPr kumimoji="1" lang="tr-TR" altLang="ja-JP" sz="1600">
                <a:latin typeface="Arial" charset="0"/>
              </a:rPr>
              <a:t>Çıkış</a:t>
            </a:r>
            <a:r>
              <a:rPr kumimoji="1" lang="en-US" altLang="ja-JP" sz="1600">
                <a:latin typeface="Arial" charset="0"/>
                <a:ea typeface="HGP創英角ｺﾞｼｯｸUB" pitchFamily="50" charset="-128"/>
              </a:rPr>
              <a:t>: 6 </a:t>
            </a:r>
            <a:r>
              <a:rPr kumimoji="1" lang="tr-TR" altLang="ja-JP" sz="1600">
                <a:latin typeface="Arial" charset="0"/>
              </a:rPr>
              <a:t>röle   /   6 tr.</a:t>
            </a:r>
            <a:endParaRPr kumimoji="1" lang="en-US" altLang="ja-JP" sz="1600">
              <a:latin typeface="Arial" charset="0"/>
              <a:ea typeface="ＭＳ Ｐゴシック" pitchFamily="34" charset="-128"/>
            </a:endParaRPr>
          </a:p>
          <a:p>
            <a:r>
              <a:rPr kumimoji="1" lang="en-US" altLang="ja-JP" sz="1600">
                <a:latin typeface="Arial" charset="0"/>
                <a:ea typeface="HGP創英角ｺﾞｼｯｸUB" pitchFamily="50" charset="-128"/>
              </a:rPr>
              <a:t>(Relay 2A)</a:t>
            </a:r>
          </a:p>
        </p:txBody>
      </p:sp>
      <p:sp>
        <p:nvSpPr>
          <p:cNvPr id="41989" name="Text Box 7"/>
          <p:cNvSpPr txBox="1">
            <a:spLocks noChangeArrowheads="1"/>
          </p:cNvSpPr>
          <p:nvPr/>
        </p:nvSpPr>
        <p:spPr bwMode="auto">
          <a:xfrm>
            <a:off x="2339975" y="5086350"/>
            <a:ext cx="6335713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en-US" altLang="ja-JP" sz="1600" b="1">
                <a:latin typeface="Arial" charset="0"/>
                <a:ea typeface="HGP創英角ｺﾞｼｯｸUB" pitchFamily="50" charset="-128"/>
              </a:rPr>
              <a:t>AFPX-C</a:t>
            </a:r>
            <a:r>
              <a:rPr kumimoji="1" lang="tr-TR" altLang="ja-JP" sz="1600" b="1">
                <a:latin typeface="Arial" charset="0"/>
              </a:rPr>
              <a:t>6</a:t>
            </a:r>
            <a:r>
              <a:rPr kumimoji="1" lang="en-US" altLang="ja-JP" sz="1600" b="1">
                <a:latin typeface="Arial" charset="0"/>
                <a:ea typeface="HGP創英角ｺﾞｼｯｸUB" pitchFamily="50" charset="-128"/>
              </a:rPr>
              <a:t>0R</a:t>
            </a:r>
            <a:r>
              <a:rPr kumimoji="1" lang="tr-TR" altLang="ja-JP" sz="1600" b="1">
                <a:latin typeface="Arial" charset="0"/>
              </a:rPr>
              <a:t>    /   C60T   /   C60TD</a:t>
            </a:r>
            <a:endParaRPr kumimoji="1" lang="en-US" altLang="ja-JP" sz="1600" b="1">
              <a:latin typeface="Arial" charset="0"/>
              <a:ea typeface="ＭＳ Ｐゴシック" pitchFamily="34" charset="-128"/>
            </a:endParaRPr>
          </a:p>
          <a:p>
            <a:r>
              <a:rPr kumimoji="1" lang="tr-TR" altLang="ja-JP" sz="1600">
                <a:latin typeface="Arial" charset="0"/>
              </a:rPr>
              <a:t>Giriş</a:t>
            </a:r>
            <a:r>
              <a:rPr kumimoji="1" lang="en-US" altLang="ja-JP" sz="1600">
                <a:latin typeface="Arial" charset="0"/>
                <a:ea typeface="HGP創英角ｺﾞｼｯｸUB" pitchFamily="50" charset="-128"/>
              </a:rPr>
              <a:t>: </a:t>
            </a:r>
            <a:r>
              <a:rPr kumimoji="1" lang="tr-TR" altLang="ja-JP" sz="1600">
                <a:latin typeface="Arial" charset="0"/>
              </a:rPr>
              <a:t>32          /   32        /   32</a:t>
            </a:r>
            <a:endParaRPr kumimoji="1" lang="en-US" altLang="ja-JP" sz="1600">
              <a:latin typeface="Arial" charset="0"/>
              <a:ea typeface="ＭＳ Ｐゴシック" pitchFamily="34" charset="-128"/>
            </a:endParaRPr>
          </a:p>
          <a:p>
            <a:r>
              <a:rPr kumimoji="1" lang="tr-TR" altLang="ja-JP" sz="1600">
                <a:latin typeface="Arial" charset="0"/>
              </a:rPr>
              <a:t>Çıkış</a:t>
            </a:r>
            <a:r>
              <a:rPr kumimoji="1" lang="en-US" altLang="ja-JP" sz="1600">
                <a:latin typeface="Arial" charset="0"/>
                <a:ea typeface="HGP創英角ｺﾞｼｯｸUB" pitchFamily="50" charset="-128"/>
              </a:rPr>
              <a:t>: </a:t>
            </a:r>
            <a:r>
              <a:rPr kumimoji="1" lang="tr-TR" altLang="ja-JP" sz="1600">
                <a:latin typeface="Arial" charset="0"/>
              </a:rPr>
              <a:t>28</a:t>
            </a:r>
            <a:r>
              <a:rPr kumimoji="1" lang="en-US" altLang="ja-JP" sz="1600">
                <a:latin typeface="Arial" charset="0"/>
                <a:ea typeface="HGP創英角ｺﾞｼｯｸUB" pitchFamily="50" charset="-128"/>
              </a:rPr>
              <a:t> </a:t>
            </a:r>
            <a:r>
              <a:rPr kumimoji="1" lang="tr-TR" altLang="ja-JP" sz="1600">
                <a:latin typeface="Arial" charset="0"/>
              </a:rPr>
              <a:t>röle  /   28 tr.    /   28 tr.</a:t>
            </a:r>
            <a:endParaRPr kumimoji="1" lang="en-US" altLang="ja-JP" sz="1600">
              <a:latin typeface="Arial" charset="0"/>
              <a:ea typeface="ＭＳ Ｐゴシック" pitchFamily="34" charset="-128"/>
            </a:endParaRPr>
          </a:p>
          <a:p>
            <a:r>
              <a:rPr kumimoji="1" lang="en-US" altLang="ja-JP" sz="1600">
                <a:latin typeface="Arial" charset="0"/>
                <a:ea typeface="HGP創英角ｺﾞｼｯｸUB" pitchFamily="50" charset="-128"/>
              </a:rPr>
              <a:t>(Relay 2A)</a:t>
            </a:r>
          </a:p>
        </p:txBody>
      </p:sp>
      <p:sp>
        <p:nvSpPr>
          <p:cNvPr id="41990" name="Text Box 171"/>
          <p:cNvSpPr txBox="1">
            <a:spLocks noChangeArrowheads="1"/>
          </p:cNvSpPr>
          <p:nvPr/>
        </p:nvSpPr>
        <p:spPr bwMode="auto">
          <a:xfrm>
            <a:off x="898674" y="1701056"/>
            <a:ext cx="2012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n-US" altLang="ja-JP" b="1">
                <a:solidFill>
                  <a:srgbClr val="FF6600"/>
                </a:solidFill>
                <a:latin typeface="Arial" charset="0"/>
                <a:ea typeface="HGP創英角ｺﾞｼｯｸUB" pitchFamily="50" charset="-128"/>
              </a:rPr>
              <a:t>&lt;</a:t>
            </a:r>
            <a:r>
              <a:rPr kumimoji="1" lang="tr-TR" altLang="ja-JP" b="1">
                <a:solidFill>
                  <a:srgbClr val="FF6600"/>
                </a:solidFill>
                <a:latin typeface="Arial" charset="0"/>
              </a:rPr>
              <a:t>CPU Modülleri</a:t>
            </a:r>
            <a:r>
              <a:rPr kumimoji="1" lang="en-US" altLang="ja-JP" b="1">
                <a:solidFill>
                  <a:srgbClr val="FF6600"/>
                </a:solidFill>
                <a:latin typeface="Arial" charset="0"/>
                <a:ea typeface="HGP創英角ｺﾞｼｯｸUB" pitchFamily="50" charset="-128"/>
              </a:rPr>
              <a:t>&gt;</a:t>
            </a:r>
          </a:p>
        </p:txBody>
      </p:sp>
      <p:pic>
        <p:nvPicPr>
          <p:cNvPr id="41991" name="Picture 174" descr="XD401_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32062" y="3572718"/>
            <a:ext cx="1052512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2" name="Picture 175" descr="XD401_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47962" y="2277318"/>
            <a:ext cx="63976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3" name="Picture 177" descr="panasonic_logo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388" y="6343650"/>
            <a:ext cx="20002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4" name="Picture 178" descr="savior-otomasyon-log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27988" y="5734050"/>
            <a:ext cx="935037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5" name="Text Box 330"/>
          <p:cNvSpPr txBox="1">
            <a:spLocks noChangeArrowheads="1"/>
          </p:cNvSpPr>
          <p:nvPr/>
        </p:nvSpPr>
        <p:spPr bwMode="auto">
          <a:xfrm>
            <a:off x="2987824" y="3572718"/>
            <a:ext cx="4321175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en-US" altLang="ja-JP" sz="1600" b="1">
                <a:latin typeface="Arial" charset="0"/>
                <a:ea typeface="HGP創英角ｺﾞｼｯｸUB" pitchFamily="50" charset="-128"/>
              </a:rPr>
              <a:t>AFPX-C30R</a:t>
            </a:r>
            <a:r>
              <a:rPr kumimoji="1" lang="tr-TR" altLang="ja-JP" sz="1600" b="1">
                <a:latin typeface="Arial" charset="0"/>
              </a:rPr>
              <a:t>   /   C30T   /   C30TD</a:t>
            </a:r>
            <a:endParaRPr kumimoji="1" lang="en-US" altLang="ja-JP" sz="1600" b="1">
              <a:latin typeface="Arial" charset="0"/>
              <a:ea typeface="ＭＳ Ｐゴシック" pitchFamily="34" charset="-128"/>
            </a:endParaRPr>
          </a:p>
          <a:p>
            <a:r>
              <a:rPr kumimoji="1" lang="tr-TR" altLang="ja-JP" sz="1600">
                <a:latin typeface="Arial" charset="0"/>
              </a:rPr>
              <a:t>Giriş</a:t>
            </a:r>
            <a:r>
              <a:rPr kumimoji="1" lang="en-US" altLang="ja-JP" sz="1600">
                <a:latin typeface="Arial" charset="0"/>
                <a:ea typeface="HGP創英角ｺﾞｼｯｸUB" pitchFamily="50" charset="-128"/>
              </a:rPr>
              <a:t>: 16</a:t>
            </a:r>
            <a:r>
              <a:rPr kumimoji="1" lang="tr-TR" altLang="ja-JP" sz="1600">
                <a:latin typeface="Arial" charset="0"/>
              </a:rPr>
              <a:t>         /   16        /    16</a:t>
            </a:r>
            <a:endParaRPr kumimoji="1" lang="en-US" altLang="ja-JP" sz="1600">
              <a:latin typeface="Arial" charset="0"/>
              <a:ea typeface="ＭＳ Ｐゴシック" pitchFamily="34" charset="-128"/>
            </a:endParaRPr>
          </a:p>
          <a:p>
            <a:r>
              <a:rPr kumimoji="1" lang="tr-TR" altLang="ja-JP" sz="1600">
                <a:latin typeface="Arial" charset="0"/>
              </a:rPr>
              <a:t>Çıkış</a:t>
            </a:r>
            <a:r>
              <a:rPr kumimoji="1" lang="en-US" altLang="ja-JP" sz="1600">
                <a:latin typeface="Arial" charset="0"/>
                <a:ea typeface="HGP創英角ｺﾞｼｯｸUB" pitchFamily="50" charset="-128"/>
              </a:rPr>
              <a:t>: 14</a:t>
            </a:r>
            <a:r>
              <a:rPr kumimoji="1" lang="tr-TR" altLang="ja-JP" sz="1600">
                <a:latin typeface="Arial" charset="0"/>
              </a:rPr>
              <a:t> röle /   14 tr.    /    14 tr.</a:t>
            </a:r>
            <a:endParaRPr kumimoji="1" lang="en-US" altLang="ja-JP" sz="1600">
              <a:latin typeface="Arial" charset="0"/>
              <a:ea typeface="ＭＳ Ｐゴシック" pitchFamily="34" charset="-128"/>
            </a:endParaRPr>
          </a:p>
          <a:p>
            <a:r>
              <a:rPr kumimoji="1" lang="en-US" altLang="ja-JP" sz="1600">
                <a:latin typeface="Arial" charset="0"/>
                <a:ea typeface="HGP創英角ｺﾞｼｯｸUB" pitchFamily="50" charset="-128"/>
              </a:rPr>
              <a:t>(Relay 2A)</a:t>
            </a:r>
          </a:p>
        </p:txBody>
      </p:sp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552" y="620688"/>
            <a:ext cx="1152128" cy="871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tr-TR" sz="3200" b="1" dirty="0" smtClean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Genişleme Modül ve Kasetleri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tr-TR" dirty="0" smtClean="0"/>
              <a:t>      </a:t>
            </a:r>
          </a:p>
        </p:txBody>
      </p:sp>
      <p:pic>
        <p:nvPicPr>
          <p:cNvPr id="44036" name="Picture 4" descr="XD401_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8950" y="4435475"/>
            <a:ext cx="3937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4037" name="Group 5"/>
          <p:cNvGrpSpPr>
            <a:grpSpLocks/>
          </p:cNvGrpSpPr>
          <p:nvPr/>
        </p:nvGrpSpPr>
        <p:grpSpPr bwMode="auto">
          <a:xfrm>
            <a:off x="631825" y="2713038"/>
            <a:ext cx="646113" cy="1014412"/>
            <a:chOff x="2160" y="2160"/>
            <a:chExt cx="418" cy="658"/>
          </a:xfrm>
        </p:grpSpPr>
        <p:pic>
          <p:nvPicPr>
            <p:cNvPr id="44201" name="Picture 6" descr="XD401_1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160" y="2160"/>
              <a:ext cx="418" cy="6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4202" name="AutoShape 7"/>
            <p:cNvSpPr>
              <a:spLocks noChangeArrowheads="1"/>
            </p:cNvSpPr>
            <p:nvPr/>
          </p:nvSpPr>
          <p:spPr bwMode="auto">
            <a:xfrm>
              <a:off x="2310" y="2292"/>
              <a:ext cx="263" cy="368"/>
            </a:xfrm>
            <a:prstGeom prst="roundRect">
              <a:avLst>
                <a:gd name="adj" fmla="val 2454"/>
              </a:avLst>
            </a:pr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44203" name="Rectangle 8"/>
            <p:cNvSpPr>
              <a:spLocks noChangeArrowheads="1"/>
            </p:cNvSpPr>
            <p:nvPr/>
          </p:nvSpPr>
          <p:spPr bwMode="auto">
            <a:xfrm>
              <a:off x="2162" y="2413"/>
              <a:ext cx="157" cy="246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</p:grpSp>
      <p:grpSp>
        <p:nvGrpSpPr>
          <p:cNvPr id="44038" name="Group 9"/>
          <p:cNvGrpSpPr>
            <a:grpSpLocks/>
          </p:cNvGrpSpPr>
          <p:nvPr/>
        </p:nvGrpSpPr>
        <p:grpSpPr bwMode="auto">
          <a:xfrm>
            <a:off x="2917825" y="2713038"/>
            <a:ext cx="1065213" cy="1014412"/>
            <a:chOff x="1448" y="2462"/>
            <a:chExt cx="689" cy="657"/>
          </a:xfrm>
        </p:grpSpPr>
        <p:pic>
          <p:nvPicPr>
            <p:cNvPr id="44198" name="Picture 10" descr="XD401_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48" y="2462"/>
              <a:ext cx="689" cy="6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4199" name="Rectangle 11"/>
            <p:cNvSpPr>
              <a:spLocks noChangeArrowheads="1"/>
            </p:cNvSpPr>
            <p:nvPr/>
          </p:nvSpPr>
          <p:spPr bwMode="auto">
            <a:xfrm>
              <a:off x="1625" y="2594"/>
              <a:ext cx="505" cy="366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44200" name="Rectangle 12"/>
            <p:cNvSpPr>
              <a:spLocks noChangeArrowheads="1"/>
            </p:cNvSpPr>
            <p:nvPr/>
          </p:nvSpPr>
          <p:spPr bwMode="auto">
            <a:xfrm>
              <a:off x="1453" y="2714"/>
              <a:ext cx="174" cy="246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</p:grpSp>
      <p:sp>
        <p:nvSpPr>
          <p:cNvPr id="44039" name="Text Box 13"/>
          <p:cNvSpPr txBox="1">
            <a:spLocks noChangeArrowheads="1"/>
          </p:cNvSpPr>
          <p:nvPr/>
        </p:nvSpPr>
        <p:spPr bwMode="auto">
          <a:xfrm>
            <a:off x="1271588" y="2636838"/>
            <a:ext cx="129857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n-US" altLang="ja-JP" sz="1600" b="1" dirty="0">
                <a:latin typeface="Arial" charset="0"/>
                <a:ea typeface="HGP創英角ｺﾞｼｯｸUB" pitchFamily="50" charset="-128"/>
              </a:rPr>
              <a:t>AFPX-E16R</a:t>
            </a:r>
          </a:p>
          <a:p>
            <a:r>
              <a:rPr kumimoji="1" lang="tr-TR" altLang="ja-JP" sz="1600" dirty="0">
                <a:latin typeface="Arial" charset="0"/>
              </a:rPr>
              <a:t>Giriş</a:t>
            </a:r>
            <a:r>
              <a:rPr kumimoji="1" lang="en-US" altLang="ja-JP" sz="1600" dirty="0">
                <a:latin typeface="Arial" charset="0"/>
                <a:ea typeface="HGP創英角ｺﾞｼｯｸUB" pitchFamily="50" charset="-128"/>
              </a:rPr>
              <a:t>: 8 </a:t>
            </a:r>
            <a:endParaRPr kumimoji="1" lang="en-US" altLang="ja-JP" sz="1600" dirty="0">
              <a:latin typeface="Arial" charset="0"/>
              <a:ea typeface="ＭＳ Ｐゴシック" pitchFamily="34" charset="-128"/>
            </a:endParaRPr>
          </a:p>
          <a:p>
            <a:r>
              <a:rPr kumimoji="1" lang="tr-TR" altLang="ja-JP" sz="1600" dirty="0">
                <a:latin typeface="Arial" charset="0"/>
              </a:rPr>
              <a:t>Çıkış</a:t>
            </a:r>
            <a:r>
              <a:rPr kumimoji="1" lang="en-US" altLang="ja-JP" sz="1600" dirty="0">
                <a:latin typeface="Arial" charset="0"/>
                <a:ea typeface="HGP創英角ｺﾞｼｯｸUB" pitchFamily="50" charset="-128"/>
              </a:rPr>
              <a:t>: 8 </a:t>
            </a:r>
          </a:p>
          <a:p>
            <a:r>
              <a:rPr kumimoji="1" lang="en-US" altLang="ja-JP" sz="1600" dirty="0">
                <a:latin typeface="Arial" charset="0"/>
                <a:ea typeface="HGP創英角ｺﾞｼｯｸUB" pitchFamily="50" charset="-128"/>
              </a:rPr>
              <a:t>(Relay 2A)</a:t>
            </a:r>
          </a:p>
          <a:p>
            <a:endParaRPr kumimoji="1" lang="en-US" altLang="ja-JP" sz="1600" dirty="0">
              <a:latin typeface="Arial" charset="0"/>
              <a:ea typeface="HGP創英角ｺﾞｼｯｸUB" pitchFamily="50" charset="-128"/>
            </a:endParaRPr>
          </a:p>
        </p:txBody>
      </p:sp>
      <p:sp>
        <p:nvSpPr>
          <p:cNvPr id="44040" name="Text Box 14"/>
          <p:cNvSpPr txBox="1">
            <a:spLocks noChangeArrowheads="1"/>
          </p:cNvSpPr>
          <p:nvPr/>
        </p:nvSpPr>
        <p:spPr bwMode="auto">
          <a:xfrm>
            <a:off x="3978275" y="2636838"/>
            <a:ext cx="1298575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n-US" altLang="ja-JP" sz="1600" b="1">
                <a:latin typeface="Arial" charset="0"/>
                <a:ea typeface="HGP創英角ｺﾞｼｯｸUB" pitchFamily="50" charset="-128"/>
              </a:rPr>
              <a:t>AFPX-E30R</a:t>
            </a:r>
          </a:p>
          <a:p>
            <a:r>
              <a:rPr kumimoji="1" lang="tr-TR" altLang="ja-JP" sz="1600">
                <a:latin typeface="Arial" charset="0"/>
              </a:rPr>
              <a:t>Giriş</a:t>
            </a:r>
            <a:r>
              <a:rPr kumimoji="1" lang="en-US" altLang="ja-JP" sz="1600">
                <a:latin typeface="Arial" charset="0"/>
                <a:ea typeface="HGP創英角ｺﾞｼｯｸUB" pitchFamily="50" charset="-128"/>
              </a:rPr>
              <a:t>: 16 </a:t>
            </a:r>
          </a:p>
          <a:p>
            <a:r>
              <a:rPr kumimoji="1" lang="tr-TR" altLang="ja-JP" sz="1600">
                <a:latin typeface="Arial" charset="0"/>
              </a:rPr>
              <a:t>Çıkış</a:t>
            </a:r>
            <a:r>
              <a:rPr kumimoji="1" lang="en-US" altLang="ja-JP" sz="1600">
                <a:latin typeface="Arial" charset="0"/>
                <a:ea typeface="HGP創英角ｺﾞｼｯｸUB" pitchFamily="50" charset="-128"/>
              </a:rPr>
              <a:t>: 14 </a:t>
            </a:r>
          </a:p>
          <a:p>
            <a:r>
              <a:rPr kumimoji="1" lang="en-US" altLang="ja-JP" sz="1600">
                <a:latin typeface="Arial" charset="0"/>
                <a:ea typeface="HGP創英角ｺﾞｼｯｸUB" pitchFamily="50" charset="-128"/>
              </a:rPr>
              <a:t>(Relay 2A)</a:t>
            </a:r>
          </a:p>
        </p:txBody>
      </p:sp>
      <p:sp>
        <p:nvSpPr>
          <p:cNvPr id="44041" name="Rectangle 15"/>
          <p:cNvSpPr>
            <a:spLocks noChangeArrowheads="1"/>
          </p:cNvSpPr>
          <p:nvPr/>
        </p:nvSpPr>
        <p:spPr bwMode="auto">
          <a:xfrm>
            <a:off x="5888038" y="3937000"/>
            <a:ext cx="946150" cy="981075"/>
          </a:xfrm>
          <a:prstGeom prst="rect">
            <a:avLst/>
          </a:prstGeom>
          <a:solidFill>
            <a:srgbClr val="DDDDDD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44042" name="Text Box 16"/>
          <p:cNvSpPr txBox="1">
            <a:spLocks noChangeArrowheads="1"/>
          </p:cNvSpPr>
          <p:nvPr/>
        </p:nvSpPr>
        <p:spPr bwMode="auto">
          <a:xfrm>
            <a:off x="971550" y="4437063"/>
            <a:ext cx="3455988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en-US" altLang="ja-JP" sz="1600" b="1">
                <a:latin typeface="Arial" charset="0"/>
                <a:ea typeface="HGP創英角ｺﾞｼｯｸUB" pitchFamily="50" charset="-128"/>
              </a:rPr>
              <a:t>AFPX-COM1</a:t>
            </a:r>
            <a:r>
              <a:rPr kumimoji="1" lang="en-US" altLang="ja-JP" sz="1600">
                <a:latin typeface="Arial" charset="0"/>
                <a:ea typeface="HGP創英角ｺﾞｼｯｸUB" pitchFamily="50" charset="-128"/>
              </a:rPr>
              <a:t> (RS232C 1</a:t>
            </a:r>
            <a:r>
              <a:rPr kumimoji="1" lang="tr-TR" altLang="ja-JP" sz="1600">
                <a:latin typeface="Arial" charset="0"/>
              </a:rPr>
              <a:t>kanal</a:t>
            </a:r>
            <a:r>
              <a:rPr kumimoji="1" lang="en-US" altLang="ja-JP" sz="1600">
                <a:latin typeface="Arial" charset="0"/>
                <a:ea typeface="HGP創英角ｺﾞｼｯｸUB" pitchFamily="50" charset="-128"/>
              </a:rPr>
              <a:t>)</a:t>
            </a:r>
          </a:p>
          <a:p>
            <a:r>
              <a:rPr kumimoji="1" lang="en-US" altLang="ja-JP" sz="1600" b="1">
                <a:latin typeface="Arial" charset="0"/>
                <a:ea typeface="HGP創英角ｺﾞｼｯｸUB" pitchFamily="50" charset="-128"/>
              </a:rPr>
              <a:t>AFPX-COM2</a:t>
            </a:r>
            <a:r>
              <a:rPr kumimoji="1" lang="en-US" altLang="ja-JP" sz="1600">
                <a:latin typeface="Arial" charset="0"/>
                <a:ea typeface="HGP創英角ｺﾞｼｯｸUB" pitchFamily="50" charset="-128"/>
              </a:rPr>
              <a:t> ( RS232C 2</a:t>
            </a:r>
            <a:r>
              <a:rPr kumimoji="1" lang="tr-TR" altLang="ja-JP" sz="1600">
                <a:latin typeface="Arial" charset="0"/>
              </a:rPr>
              <a:t>kanal</a:t>
            </a:r>
            <a:r>
              <a:rPr kumimoji="1" lang="en-US" altLang="ja-JP" sz="1600">
                <a:latin typeface="Arial" charset="0"/>
                <a:ea typeface="HGP創英角ｺﾞｼｯｸUB" pitchFamily="50" charset="-128"/>
              </a:rPr>
              <a:t>)</a:t>
            </a:r>
          </a:p>
          <a:p>
            <a:r>
              <a:rPr kumimoji="1" lang="en-US" altLang="ja-JP" sz="1600" b="1">
                <a:latin typeface="Arial" charset="0"/>
                <a:ea typeface="HGP創英角ｺﾞｼｯｸUB" pitchFamily="50" charset="-128"/>
              </a:rPr>
              <a:t>AFPX-COM3</a:t>
            </a:r>
            <a:r>
              <a:rPr kumimoji="1" lang="en-US" altLang="ja-JP" sz="1600">
                <a:latin typeface="Arial" charset="0"/>
                <a:ea typeface="HGP創英角ｺﾞｼｯｸUB" pitchFamily="50" charset="-128"/>
              </a:rPr>
              <a:t> ( RS485/422 1</a:t>
            </a:r>
            <a:r>
              <a:rPr kumimoji="1" lang="tr-TR" altLang="ja-JP" sz="1600">
                <a:latin typeface="Arial" charset="0"/>
              </a:rPr>
              <a:t>kanal</a:t>
            </a:r>
            <a:r>
              <a:rPr kumimoji="1" lang="en-US" altLang="ja-JP" sz="1600">
                <a:latin typeface="Arial" charset="0"/>
                <a:ea typeface="HGP創英角ｺﾞｼｯｸUB" pitchFamily="50" charset="-128"/>
              </a:rPr>
              <a:t>)</a:t>
            </a:r>
          </a:p>
          <a:p>
            <a:r>
              <a:rPr kumimoji="1" lang="en-US" altLang="ja-JP" sz="1600" b="1">
                <a:latin typeface="Arial" charset="0"/>
                <a:ea typeface="HGP創英角ｺﾞｼｯｸUB" pitchFamily="50" charset="-128"/>
              </a:rPr>
              <a:t>AFPX-COM4 </a:t>
            </a:r>
            <a:r>
              <a:rPr kumimoji="1" lang="en-US" altLang="ja-JP" sz="1600">
                <a:latin typeface="Arial" charset="0"/>
                <a:ea typeface="HGP創英角ｺﾞｼｯｸUB" pitchFamily="50" charset="-128"/>
              </a:rPr>
              <a:t>( RS232C+RS485)</a:t>
            </a:r>
            <a:endParaRPr kumimoji="1" lang="tr-TR" altLang="ja-JP" sz="1600">
              <a:latin typeface="Arial" charset="0"/>
            </a:endParaRPr>
          </a:p>
          <a:p>
            <a:r>
              <a:rPr kumimoji="1" lang="en-US" altLang="ja-JP" sz="1600" b="1">
                <a:latin typeface="Arial" charset="0"/>
                <a:ea typeface="ＭＳ Ｐゴシック" pitchFamily="34" charset="-128"/>
              </a:rPr>
              <a:t>AFPX-COM</a:t>
            </a:r>
            <a:r>
              <a:rPr kumimoji="1" lang="tr-TR" altLang="ja-JP" sz="1600" b="1">
                <a:latin typeface="Arial" charset="0"/>
              </a:rPr>
              <a:t>5 </a:t>
            </a:r>
            <a:r>
              <a:rPr kumimoji="1" lang="tr-TR" altLang="ja-JP" sz="1600">
                <a:latin typeface="Arial" charset="0"/>
              </a:rPr>
              <a:t>(</a:t>
            </a:r>
            <a:r>
              <a:rPr kumimoji="1" lang="tr-TR" altLang="ja-JP" sz="1600" b="1">
                <a:latin typeface="Arial" charset="0"/>
              </a:rPr>
              <a:t> </a:t>
            </a:r>
            <a:r>
              <a:rPr kumimoji="1" lang="en-US" altLang="ja-JP" sz="1600">
                <a:latin typeface="Arial" charset="0"/>
                <a:ea typeface="ＭＳ Ｐゴシック" pitchFamily="34" charset="-128"/>
              </a:rPr>
              <a:t>RS232C+</a:t>
            </a:r>
            <a:r>
              <a:rPr kumimoji="1" lang="tr-TR" altLang="ja-JP" sz="1600">
                <a:latin typeface="Arial" charset="0"/>
              </a:rPr>
              <a:t>Ethernet</a:t>
            </a:r>
            <a:r>
              <a:rPr kumimoji="1" lang="en-US" altLang="ja-JP" sz="1600">
                <a:latin typeface="Arial" charset="0"/>
                <a:ea typeface="ＭＳ Ｐゴシック" pitchFamily="34" charset="-128"/>
              </a:rPr>
              <a:t>)</a:t>
            </a:r>
            <a:endParaRPr kumimoji="1" lang="tr-TR" altLang="ja-JP" sz="1600">
              <a:latin typeface="Arial" charset="0"/>
            </a:endParaRPr>
          </a:p>
          <a:p>
            <a:r>
              <a:rPr kumimoji="1" lang="en-US" altLang="ja-JP" sz="1600" b="1">
                <a:latin typeface="Arial" charset="0"/>
                <a:ea typeface="ＭＳ Ｐゴシック" pitchFamily="34" charset="-128"/>
              </a:rPr>
              <a:t>AFPX-COM</a:t>
            </a:r>
            <a:r>
              <a:rPr kumimoji="1" lang="tr-TR" altLang="ja-JP" sz="1600" b="1">
                <a:latin typeface="Arial" charset="0"/>
              </a:rPr>
              <a:t>6</a:t>
            </a:r>
            <a:r>
              <a:rPr kumimoji="1" lang="en-US" altLang="ja-JP" sz="1600" b="1">
                <a:latin typeface="Arial" charset="0"/>
                <a:ea typeface="ＭＳ Ｐゴシック" pitchFamily="34" charset="-128"/>
              </a:rPr>
              <a:t> </a:t>
            </a:r>
            <a:r>
              <a:rPr kumimoji="1" lang="en-US" altLang="ja-JP" sz="1600">
                <a:latin typeface="Arial" charset="0"/>
                <a:ea typeface="ＭＳ Ｐゴシック" pitchFamily="34" charset="-128"/>
              </a:rPr>
              <a:t>(RS485</a:t>
            </a:r>
            <a:r>
              <a:rPr kumimoji="1" lang="tr-TR" altLang="ja-JP" sz="1600">
                <a:latin typeface="Arial" charset="0"/>
              </a:rPr>
              <a:t> / 2 kanal</a:t>
            </a:r>
            <a:r>
              <a:rPr kumimoji="1" lang="en-US" altLang="ja-JP" sz="1600">
                <a:latin typeface="Arial" charset="0"/>
                <a:ea typeface="ＭＳ Ｐゴシック" pitchFamily="34" charset="-128"/>
              </a:rPr>
              <a:t>)</a:t>
            </a:r>
          </a:p>
        </p:txBody>
      </p:sp>
      <p:sp>
        <p:nvSpPr>
          <p:cNvPr id="44043" name="Text Box 17"/>
          <p:cNvSpPr txBox="1">
            <a:spLocks noChangeArrowheads="1"/>
          </p:cNvSpPr>
          <p:nvPr/>
        </p:nvSpPr>
        <p:spPr bwMode="auto">
          <a:xfrm>
            <a:off x="4139952" y="4437112"/>
            <a:ext cx="4770437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en-US" altLang="ja-JP" sz="1600" b="1" dirty="0">
                <a:latin typeface="Arial" charset="0"/>
                <a:ea typeface="HGP創英角ｺﾞｼｯｸUB" pitchFamily="50" charset="-128"/>
              </a:rPr>
              <a:t>AFPX-IN8 </a:t>
            </a:r>
            <a:r>
              <a:rPr kumimoji="1" lang="en-US" altLang="ja-JP" sz="1600" dirty="0">
                <a:latin typeface="Arial" charset="0"/>
                <a:ea typeface="HGP創英角ｺﾞｼｯｸUB" pitchFamily="50" charset="-128"/>
              </a:rPr>
              <a:t>(8 </a:t>
            </a:r>
            <a:r>
              <a:rPr kumimoji="1" lang="tr-TR" altLang="ja-JP" sz="1600" dirty="0">
                <a:latin typeface="Arial" charset="0"/>
              </a:rPr>
              <a:t>x</a:t>
            </a:r>
            <a:r>
              <a:rPr kumimoji="1" lang="en-US" altLang="ja-JP" sz="1600" dirty="0">
                <a:latin typeface="Arial" charset="0"/>
                <a:ea typeface="HGP創英角ｺﾞｼｯｸUB" pitchFamily="50" charset="-128"/>
              </a:rPr>
              <a:t> DC </a:t>
            </a:r>
            <a:r>
              <a:rPr kumimoji="1" lang="tr-TR" altLang="ja-JP" sz="1600" dirty="0">
                <a:latin typeface="Arial" charset="0"/>
              </a:rPr>
              <a:t>giriş</a:t>
            </a:r>
            <a:r>
              <a:rPr kumimoji="1" lang="en-US" altLang="ja-JP" sz="1600" dirty="0">
                <a:latin typeface="Arial" charset="0"/>
                <a:ea typeface="HGP創英角ｺﾞｼｯｸUB" pitchFamily="50" charset="-128"/>
              </a:rPr>
              <a:t>)</a:t>
            </a:r>
          </a:p>
          <a:p>
            <a:r>
              <a:rPr kumimoji="1" lang="en-US" altLang="ja-JP" sz="1600" b="1" dirty="0">
                <a:latin typeface="Arial" charset="0"/>
                <a:ea typeface="HGP創英角ｺﾞｼｯｸUB" pitchFamily="50" charset="-128"/>
              </a:rPr>
              <a:t>AFPX-TR8</a:t>
            </a:r>
            <a:r>
              <a:rPr kumimoji="1" lang="en-US" altLang="ja-JP" sz="1600" dirty="0">
                <a:latin typeface="Arial" charset="0"/>
                <a:ea typeface="HGP創英角ｺﾞｼｯｸUB" pitchFamily="50" charset="-128"/>
              </a:rPr>
              <a:t> (8  </a:t>
            </a:r>
            <a:r>
              <a:rPr kumimoji="1" lang="en-US" altLang="ja-JP" sz="1600" dirty="0" err="1">
                <a:latin typeface="Arial" charset="0"/>
                <a:ea typeface="HGP創英角ｺﾞｼｯｸUB" pitchFamily="50" charset="-128"/>
              </a:rPr>
              <a:t>Tr</a:t>
            </a:r>
            <a:r>
              <a:rPr kumimoji="1" lang="tr-TR" altLang="ja-JP" sz="1600" dirty="0" err="1">
                <a:latin typeface="Arial" charset="0"/>
              </a:rPr>
              <a:t>ansitör</a:t>
            </a:r>
            <a:r>
              <a:rPr kumimoji="1" lang="tr-TR" altLang="ja-JP" sz="1600" dirty="0">
                <a:latin typeface="Arial" charset="0"/>
              </a:rPr>
              <a:t> çıkış</a:t>
            </a:r>
            <a:r>
              <a:rPr kumimoji="1" lang="en-US" altLang="ja-JP" sz="1600" dirty="0">
                <a:latin typeface="Arial" charset="0"/>
                <a:ea typeface="HGP創英角ｺﾞｼｯｸUB" pitchFamily="50" charset="-128"/>
              </a:rPr>
              <a:t>)</a:t>
            </a:r>
          </a:p>
          <a:p>
            <a:r>
              <a:rPr kumimoji="1" lang="en-US" altLang="ja-JP" sz="1600" b="1" dirty="0">
                <a:latin typeface="Arial" charset="0"/>
                <a:ea typeface="HGP創英角ｺﾞｼｯｸUB" pitchFamily="50" charset="-128"/>
              </a:rPr>
              <a:t>AFPX-AD2 </a:t>
            </a:r>
            <a:r>
              <a:rPr kumimoji="1" lang="en-US" altLang="ja-JP" sz="1600" dirty="0">
                <a:latin typeface="Arial" charset="0"/>
                <a:ea typeface="HGP創英角ｺﾞｼｯｸUB" pitchFamily="50" charset="-128"/>
              </a:rPr>
              <a:t>(</a:t>
            </a:r>
            <a:r>
              <a:rPr kumimoji="1" lang="tr-TR" altLang="ja-JP" sz="1600" dirty="0">
                <a:latin typeface="Arial" charset="0"/>
              </a:rPr>
              <a:t>2 x Analog giriş</a:t>
            </a:r>
            <a:r>
              <a:rPr kumimoji="1" lang="en-US" altLang="ja-JP" sz="1600" dirty="0" smtClean="0">
                <a:latin typeface="Arial" charset="0"/>
                <a:ea typeface="HGP創英角ｺﾞｼｯｸUB" pitchFamily="50" charset="-128"/>
              </a:rPr>
              <a:t>)</a:t>
            </a:r>
            <a:endParaRPr kumimoji="1" lang="tr-TR" altLang="ja-JP" sz="1600" dirty="0" smtClean="0">
              <a:latin typeface="Arial" charset="0"/>
              <a:ea typeface="HGP創英角ｺﾞｼｯｸUB" pitchFamily="50" charset="-128"/>
            </a:endParaRPr>
          </a:p>
          <a:p>
            <a:r>
              <a:rPr kumimoji="1" lang="tr-TR" altLang="ja-JP" sz="1600" b="1" dirty="0" smtClean="0">
                <a:latin typeface="Arial" charset="0"/>
                <a:ea typeface="HGP創英角ｺﾞｼｯｸUB" pitchFamily="50" charset="-128"/>
              </a:rPr>
              <a:t>AFPX-DA2 </a:t>
            </a:r>
            <a:r>
              <a:rPr kumimoji="1" lang="tr-TR" altLang="ja-JP" sz="1600" dirty="0" smtClean="0">
                <a:latin typeface="Arial" charset="0"/>
                <a:ea typeface="HGP創英角ｺﾞｼｯｸUB" pitchFamily="50" charset="-128"/>
              </a:rPr>
              <a:t>(2 x Analog çıkış)</a:t>
            </a:r>
            <a:endParaRPr kumimoji="1" lang="en-US" altLang="ja-JP" sz="1600" dirty="0">
              <a:latin typeface="Arial" charset="0"/>
              <a:ea typeface="HGP創英角ｺﾞｼｯｸUB" pitchFamily="50" charset="-128"/>
            </a:endParaRPr>
          </a:p>
          <a:p>
            <a:r>
              <a:rPr kumimoji="1" lang="en-US" altLang="ja-JP" sz="1600" b="1" dirty="0">
                <a:latin typeface="Arial" charset="0"/>
                <a:ea typeface="HGP創英角ｺﾞｼｯｸUB" pitchFamily="50" charset="-128"/>
              </a:rPr>
              <a:t>AFPX-PLS</a:t>
            </a:r>
            <a:r>
              <a:rPr kumimoji="1" lang="en-US" altLang="ja-JP" sz="1600" dirty="0">
                <a:latin typeface="Arial" charset="0"/>
                <a:ea typeface="HGP創英角ｺﾞｼｯｸUB" pitchFamily="50" charset="-128"/>
              </a:rPr>
              <a:t> (</a:t>
            </a:r>
            <a:r>
              <a:rPr kumimoji="1" lang="tr-TR" altLang="ja-JP" sz="1600" dirty="0">
                <a:latin typeface="Arial" charset="0"/>
              </a:rPr>
              <a:t>Yüksek Hızlı Sayıcı</a:t>
            </a:r>
            <a:r>
              <a:rPr kumimoji="1" lang="en-US" altLang="ja-JP" sz="1600" dirty="0">
                <a:latin typeface="Arial" charset="0"/>
                <a:ea typeface="HGP創英角ｺﾞｼｯｸUB" pitchFamily="50" charset="-128"/>
              </a:rPr>
              <a:t> + P</a:t>
            </a:r>
            <a:r>
              <a:rPr kumimoji="1" lang="tr-TR" altLang="ja-JP" sz="1600" dirty="0" err="1">
                <a:latin typeface="Arial" charset="0"/>
              </a:rPr>
              <a:t>als</a:t>
            </a:r>
            <a:r>
              <a:rPr kumimoji="1" lang="tr-TR" altLang="ja-JP" sz="1600" dirty="0">
                <a:latin typeface="Arial" charset="0"/>
              </a:rPr>
              <a:t> Çıkışı</a:t>
            </a:r>
            <a:r>
              <a:rPr kumimoji="1" lang="en-US" altLang="ja-JP" sz="1600" dirty="0">
                <a:latin typeface="Arial" charset="0"/>
                <a:ea typeface="HGP創英角ｺﾞｼｯｸUB" pitchFamily="50" charset="-128"/>
              </a:rPr>
              <a:t>)</a:t>
            </a:r>
          </a:p>
          <a:p>
            <a:r>
              <a:rPr kumimoji="1" lang="en-US" altLang="ja-JP" sz="1600" b="1" dirty="0">
                <a:latin typeface="Arial" charset="0"/>
                <a:ea typeface="HGP創英角ｺﾞｼｯｸUB" pitchFamily="50" charset="-128"/>
              </a:rPr>
              <a:t>AFPX-MRTC </a:t>
            </a:r>
            <a:r>
              <a:rPr kumimoji="1" lang="en-US" altLang="ja-JP" sz="1600" dirty="0">
                <a:latin typeface="Arial" charset="0"/>
                <a:ea typeface="HGP創英角ｺﾞｼｯｸUB" pitchFamily="50" charset="-128"/>
              </a:rPr>
              <a:t>(Master </a:t>
            </a:r>
            <a:r>
              <a:rPr kumimoji="1" lang="tr-TR" altLang="ja-JP" sz="1600" dirty="0">
                <a:latin typeface="Arial" charset="0"/>
              </a:rPr>
              <a:t>hafıza Gerçek Zaman Saatli</a:t>
            </a:r>
            <a:r>
              <a:rPr kumimoji="1" lang="en-US" altLang="ja-JP" sz="1600" dirty="0">
                <a:latin typeface="Arial" charset="0"/>
                <a:ea typeface="HGP創英角ｺﾞｼｯｸUB" pitchFamily="50" charset="-128"/>
              </a:rPr>
              <a:t>)</a:t>
            </a:r>
            <a:endParaRPr kumimoji="1" lang="tr-TR" altLang="ja-JP" sz="1600" dirty="0">
              <a:latin typeface="Arial" charset="0"/>
            </a:endParaRPr>
          </a:p>
          <a:p>
            <a:r>
              <a:rPr kumimoji="1" lang="tr-TR" altLang="ja-JP" sz="1600" b="1" dirty="0">
                <a:latin typeface="Arial" charset="0"/>
              </a:rPr>
              <a:t>AFPX-A21</a:t>
            </a:r>
            <a:r>
              <a:rPr kumimoji="1" lang="tr-TR" altLang="ja-JP" sz="1600" dirty="0">
                <a:latin typeface="Arial" charset="0"/>
              </a:rPr>
              <a:t> (2 </a:t>
            </a:r>
            <a:r>
              <a:rPr kumimoji="1" lang="tr-TR" altLang="ja-JP" sz="1600" dirty="0" err="1">
                <a:latin typeface="Arial" charset="0"/>
              </a:rPr>
              <a:t>analog</a:t>
            </a:r>
            <a:r>
              <a:rPr kumimoji="1" lang="tr-TR" altLang="ja-JP" sz="1600" dirty="0">
                <a:latin typeface="Arial" charset="0"/>
              </a:rPr>
              <a:t> giriş / 1 </a:t>
            </a:r>
            <a:r>
              <a:rPr kumimoji="1" lang="tr-TR" altLang="ja-JP" sz="1600" dirty="0" err="1">
                <a:latin typeface="Arial" charset="0"/>
              </a:rPr>
              <a:t>analog</a:t>
            </a:r>
            <a:r>
              <a:rPr kumimoji="1" lang="tr-TR" altLang="ja-JP" sz="1600" dirty="0">
                <a:latin typeface="Arial" charset="0"/>
              </a:rPr>
              <a:t> çıkış)</a:t>
            </a:r>
          </a:p>
          <a:p>
            <a:endParaRPr kumimoji="1" lang="tr-TR" altLang="ja-JP" sz="1600" dirty="0">
              <a:latin typeface="Arial" charset="0"/>
            </a:endParaRPr>
          </a:p>
          <a:p>
            <a:endParaRPr kumimoji="1" lang="en-US" altLang="ja-JP" sz="1600" dirty="0">
              <a:latin typeface="Arial" charset="0"/>
              <a:ea typeface="ＭＳ Ｐゴシック" pitchFamily="34" charset="-128"/>
            </a:endParaRPr>
          </a:p>
          <a:p>
            <a:endParaRPr kumimoji="1" lang="en-US" altLang="ja-JP" sz="1600" dirty="0">
              <a:solidFill>
                <a:schemeClr val="bg1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44044" name="Text Box 18"/>
          <p:cNvSpPr txBox="1">
            <a:spLocks noChangeArrowheads="1"/>
          </p:cNvSpPr>
          <p:nvPr/>
        </p:nvSpPr>
        <p:spPr bwMode="auto">
          <a:xfrm>
            <a:off x="395536" y="1556792"/>
            <a:ext cx="2686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n-US" altLang="ja-JP" b="1" dirty="0">
                <a:solidFill>
                  <a:srgbClr val="FF6600"/>
                </a:solidFill>
                <a:latin typeface="Arial" charset="0"/>
                <a:ea typeface="HGP創英角ｺﾞｼｯｸUB" pitchFamily="50" charset="-128"/>
              </a:rPr>
              <a:t>&lt;</a:t>
            </a:r>
            <a:r>
              <a:rPr kumimoji="1" lang="tr-TR" altLang="ja-JP" b="1" dirty="0">
                <a:solidFill>
                  <a:srgbClr val="FF6600"/>
                </a:solidFill>
                <a:latin typeface="Arial" charset="0"/>
              </a:rPr>
              <a:t>Genişleme Modülleri</a:t>
            </a:r>
            <a:r>
              <a:rPr kumimoji="1" lang="en-US" altLang="ja-JP" b="1" dirty="0">
                <a:solidFill>
                  <a:srgbClr val="FF6600"/>
                </a:solidFill>
                <a:latin typeface="Arial" charset="0"/>
                <a:ea typeface="HGP創英角ｺﾞｼｯｸUB" pitchFamily="50" charset="-128"/>
              </a:rPr>
              <a:t>&gt;</a:t>
            </a:r>
          </a:p>
        </p:txBody>
      </p:sp>
      <p:grpSp>
        <p:nvGrpSpPr>
          <p:cNvPr id="44045" name="Group 19"/>
          <p:cNvGrpSpPr>
            <a:grpSpLocks/>
          </p:cNvGrpSpPr>
          <p:nvPr/>
        </p:nvGrpSpPr>
        <p:grpSpPr bwMode="auto">
          <a:xfrm>
            <a:off x="6248400" y="2928938"/>
            <a:ext cx="957263" cy="1003300"/>
            <a:chOff x="3026" y="1584"/>
            <a:chExt cx="1109" cy="1162"/>
          </a:xfrm>
        </p:grpSpPr>
        <p:grpSp>
          <p:nvGrpSpPr>
            <p:cNvPr id="44054" name="Group 20"/>
            <p:cNvGrpSpPr>
              <a:grpSpLocks/>
            </p:cNvGrpSpPr>
            <p:nvPr/>
          </p:nvGrpSpPr>
          <p:grpSpPr bwMode="auto">
            <a:xfrm>
              <a:off x="3026" y="1584"/>
              <a:ext cx="375" cy="1162"/>
              <a:chOff x="2196" y="816"/>
              <a:chExt cx="375" cy="1097"/>
            </a:xfrm>
          </p:grpSpPr>
          <p:sp>
            <p:nvSpPr>
              <p:cNvPr id="44151" name="Rectangle 21"/>
              <p:cNvSpPr>
                <a:spLocks noChangeArrowheads="1"/>
              </p:cNvSpPr>
              <p:nvPr/>
            </p:nvSpPr>
            <p:spPr bwMode="auto">
              <a:xfrm>
                <a:off x="2196" y="816"/>
                <a:ext cx="375" cy="1097"/>
              </a:xfrm>
              <a:prstGeom prst="rect">
                <a:avLst/>
              </a:prstGeom>
              <a:gradFill rotWithShape="0">
                <a:gsLst>
                  <a:gs pos="0">
                    <a:srgbClr val="003B00"/>
                  </a:gs>
                  <a:gs pos="50000">
                    <a:srgbClr val="008000"/>
                  </a:gs>
                  <a:gs pos="100000">
                    <a:srgbClr val="003B00"/>
                  </a:gs>
                </a:gsLst>
                <a:lin ang="2700000" scaled="1"/>
              </a:gra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44152" name="Line 22"/>
              <p:cNvSpPr>
                <a:spLocks noChangeShapeType="1"/>
              </p:cNvSpPr>
              <p:nvPr/>
            </p:nvSpPr>
            <p:spPr bwMode="auto">
              <a:xfrm>
                <a:off x="2515" y="850"/>
                <a:ext cx="47" cy="0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44153" name="Line 23"/>
              <p:cNvSpPr>
                <a:spLocks noChangeShapeType="1"/>
              </p:cNvSpPr>
              <p:nvPr/>
            </p:nvSpPr>
            <p:spPr bwMode="auto">
              <a:xfrm>
                <a:off x="2515" y="889"/>
                <a:ext cx="47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44154" name="Line 24"/>
              <p:cNvSpPr>
                <a:spLocks noChangeShapeType="1"/>
              </p:cNvSpPr>
              <p:nvPr/>
            </p:nvSpPr>
            <p:spPr bwMode="auto">
              <a:xfrm>
                <a:off x="2515" y="929"/>
                <a:ext cx="47" cy="0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44155" name="Line 25"/>
              <p:cNvSpPr>
                <a:spLocks noChangeShapeType="1"/>
              </p:cNvSpPr>
              <p:nvPr/>
            </p:nvSpPr>
            <p:spPr bwMode="auto">
              <a:xfrm>
                <a:off x="2515" y="967"/>
                <a:ext cx="47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44156" name="Line 26"/>
              <p:cNvSpPr>
                <a:spLocks noChangeShapeType="1"/>
              </p:cNvSpPr>
              <p:nvPr/>
            </p:nvSpPr>
            <p:spPr bwMode="auto">
              <a:xfrm>
                <a:off x="2515" y="1007"/>
                <a:ext cx="47" cy="0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44157" name="Line 27"/>
              <p:cNvSpPr>
                <a:spLocks noChangeShapeType="1"/>
              </p:cNvSpPr>
              <p:nvPr/>
            </p:nvSpPr>
            <p:spPr bwMode="auto">
              <a:xfrm>
                <a:off x="2515" y="1046"/>
                <a:ext cx="47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44158" name="Line 28"/>
              <p:cNvSpPr>
                <a:spLocks noChangeShapeType="1"/>
              </p:cNvSpPr>
              <p:nvPr/>
            </p:nvSpPr>
            <p:spPr bwMode="auto">
              <a:xfrm>
                <a:off x="2515" y="1086"/>
                <a:ext cx="47" cy="0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44159" name="Line 29"/>
              <p:cNvSpPr>
                <a:spLocks noChangeShapeType="1"/>
              </p:cNvSpPr>
              <p:nvPr/>
            </p:nvSpPr>
            <p:spPr bwMode="auto">
              <a:xfrm>
                <a:off x="2515" y="1124"/>
                <a:ext cx="47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44160" name="Line 30"/>
              <p:cNvSpPr>
                <a:spLocks noChangeShapeType="1"/>
              </p:cNvSpPr>
              <p:nvPr/>
            </p:nvSpPr>
            <p:spPr bwMode="auto">
              <a:xfrm>
                <a:off x="2515" y="1164"/>
                <a:ext cx="47" cy="0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44161" name="Line 31"/>
              <p:cNvSpPr>
                <a:spLocks noChangeShapeType="1"/>
              </p:cNvSpPr>
              <p:nvPr/>
            </p:nvSpPr>
            <p:spPr bwMode="auto">
              <a:xfrm>
                <a:off x="2515" y="1203"/>
                <a:ext cx="47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44162" name="Line 32"/>
              <p:cNvSpPr>
                <a:spLocks noChangeShapeType="1"/>
              </p:cNvSpPr>
              <p:nvPr/>
            </p:nvSpPr>
            <p:spPr bwMode="auto">
              <a:xfrm>
                <a:off x="2515" y="1242"/>
                <a:ext cx="47" cy="0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44163" name="Line 33"/>
              <p:cNvSpPr>
                <a:spLocks noChangeShapeType="1"/>
              </p:cNvSpPr>
              <p:nvPr/>
            </p:nvSpPr>
            <p:spPr bwMode="auto">
              <a:xfrm>
                <a:off x="2515" y="1281"/>
                <a:ext cx="47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44164" name="Line 34"/>
              <p:cNvSpPr>
                <a:spLocks noChangeShapeType="1"/>
              </p:cNvSpPr>
              <p:nvPr/>
            </p:nvSpPr>
            <p:spPr bwMode="auto">
              <a:xfrm>
                <a:off x="2515" y="1321"/>
                <a:ext cx="47" cy="0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44165" name="Line 35"/>
              <p:cNvSpPr>
                <a:spLocks noChangeShapeType="1"/>
              </p:cNvSpPr>
              <p:nvPr/>
            </p:nvSpPr>
            <p:spPr bwMode="auto">
              <a:xfrm>
                <a:off x="2515" y="1359"/>
                <a:ext cx="47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44166" name="Line 36"/>
              <p:cNvSpPr>
                <a:spLocks noChangeShapeType="1"/>
              </p:cNvSpPr>
              <p:nvPr/>
            </p:nvSpPr>
            <p:spPr bwMode="auto">
              <a:xfrm>
                <a:off x="2515" y="1399"/>
                <a:ext cx="47" cy="0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44167" name="Line 37"/>
              <p:cNvSpPr>
                <a:spLocks noChangeShapeType="1"/>
              </p:cNvSpPr>
              <p:nvPr/>
            </p:nvSpPr>
            <p:spPr bwMode="auto">
              <a:xfrm>
                <a:off x="2515" y="1438"/>
                <a:ext cx="47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44168" name="Line 38"/>
              <p:cNvSpPr>
                <a:spLocks noChangeShapeType="1"/>
              </p:cNvSpPr>
              <p:nvPr/>
            </p:nvSpPr>
            <p:spPr bwMode="auto">
              <a:xfrm>
                <a:off x="2515" y="1477"/>
                <a:ext cx="47" cy="0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44169" name="Line 39"/>
              <p:cNvSpPr>
                <a:spLocks noChangeShapeType="1"/>
              </p:cNvSpPr>
              <p:nvPr/>
            </p:nvSpPr>
            <p:spPr bwMode="auto">
              <a:xfrm>
                <a:off x="2515" y="1516"/>
                <a:ext cx="47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44170" name="Line 40"/>
              <p:cNvSpPr>
                <a:spLocks noChangeShapeType="1"/>
              </p:cNvSpPr>
              <p:nvPr/>
            </p:nvSpPr>
            <p:spPr bwMode="auto">
              <a:xfrm>
                <a:off x="2515" y="1556"/>
                <a:ext cx="47" cy="0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44171" name="Line 41"/>
              <p:cNvSpPr>
                <a:spLocks noChangeShapeType="1"/>
              </p:cNvSpPr>
              <p:nvPr/>
            </p:nvSpPr>
            <p:spPr bwMode="auto">
              <a:xfrm>
                <a:off x="2515" y="1594"/>
                <a:ext cx="47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44172" name="Line 42"/>
              <p:cNvSpPr>
                <a:spLocks noChangeShapeType="1"/>
              </p:cNvSpPr>
              <p:nvPr/>
            </p:nvSpPr>
            <p:spPr bwMode="auto">
              <a:xfrm>
                <a:off x="2515" y="1634"/>
                <a:ext cx="47" cy="0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44173" name="Line 43"/>
              <p:cNvSpPr>
                <a:spLocks noChangeShapeType="1"/>
              </p:cNvSpPr>
              <p:nvPr/>
            </p:nvSpPr>
            <p:spPr bwMode="auto">
              <a:xfrm>
                <a:off x="2515" y="1673"/>
                <a:ext cx="47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r-TR"/>
              </a:p>
            </p:txBody>
          </p:sp>
          <p:grpSp>
            <p:nvGrpSpPr>
              <p:cNvPr id="44174" name="Group 44"/>
              <p:cNvGrpSpPr>
                <a:grpSpLocks/>
              </p:cNvGrpSpPr>
              <p:nvPr/>
            </p:nvGrpSpPr>
            <p:grpSpPr bwMode="auto">
              <a:xfrm>
                <a:off x="2276" y="1277"/>
                <a:ext cx="93" cy="415"/>
                <a:chOff x="3833" y="2985"/>
                <a:chExt cx="93" cy="398"/>
              </a:xfrm>
            </p:grpSpPr>
            <p:sp>
              <p:nvSpPr>
                <p:cNvPr id="44193" name="Rectangle 45"/>
                <p:cNvSpPr>
                  <a:spLocks noChangeArrowheads="1"/>
                </p:cNvSpPr>
                <p:nvPr/>
              </p:nvSpPr>
              <p:spPr bwMode="auto">
                <a:xfrm>
                  <a:off x="3833" y="2985"/>
                  <a:ext cx="93" cy="398"/>
                </a:xfrm>
                <a:prstGeom prst="rect">
                  <a:avLst/>
                </a:prstGeom>
                <a:solidFill>
                  <a:schemeClr val="tx1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  <p:sp>
              <p:nvSpPr>
                <p:cNvPr id="44194" name="Rectangle 46"/>
                <p:cNvSpPr>
                  <a:spLocks noChangeArrowheads="1"/>
                </p:cNvSpPr>
                <p:nvPr/>
              </p:nvSpPr>
              <p:spPr bwMode="auto">
                <a:xfrm>
                  <a:off x="3837" y="2985"/>
                  <a:ext cx="83" cy="112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  <p:sp>
              <p:nvSpPr>
                <p:cNvPr id="44195" name="Rectangle 47"/>
                <p:cNvSpPr>
                  <a:spLocks noChangeArrowheads="1"/>
                </p:cNvSpPr>
                <p:nvPr/>
              </p:nvSpPr>
              <p:spPr bwMode="auto">
                <a:xfrm>
                  <a:off x="3837" y="3271"/>
                  <a:ext cx="83" cy="112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  <p:sp>
              <p:nvSpPr>
                <p:cNvPr id="44196" name="Line 48"/>
                <p:cNvSpPr>
                  <a:spLocks noChangeShapeType="1"/>
                </p:cNvSpPr>
                <p:nvPr/>
              </p:nvSpPr>
              <p:spPr bwMode="auto">
                <a:xfrm>
                  <a:off x="3842" y="3313"/>
                  <a:ext cx="79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  <p:sp>
              <p:nvSpPr>
                <p:cNvPr id="44197" name="Line 49"/>
                <p:cNvSpPr>
                  <a:spLocks noChangeShapeType="1"/>
                </p:cNvSpPr>
                <p:nvPr/>
              </p:nvSpPr>
              <p:spPr bwMode="auto">
                <a:xfrm>
                  <a:off x="3842" y="3050"/>
                  <a:ext cx="76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</p:grpSp>
          <p:grpSp>
            <p:nvGrpSpPr>
              <p:cNvPr id="44175" name="Group 50"/>
              <p:cNvGrpSpPr>
                <a:grpSpLocks/>
              </p:cNvGrpSpPr>
              <p:nvPr/>
            </p:nvGrpSpPr>
            <p:grpSpPr bwMode="auto">
              <a:xfrm>
                <a:off x="2393" y="1277"/>
                <a:ext cx="93" cy="415"/>
                <a:chOff x="3833" y="2985"/>
                <a:chExt cx="93" cy="398"/>
              </a:xfrm>
            </p:grpSpPr>
            <p:sp>
              <p:nvSpPr>
                <p:cNvPr id="44188" name="Rectangle 51"/>
                <p:cNvSpPr>
                  <a:spLocks noChangeArrowheads="1"/>
                </p:cNvSpPr>
                <p:nvPr/>
              </p:nvSpPr>
              <p:spPr bwMode="auto">
                <a:xfrm>
                  <a:off x="3833" y="2985"/>
                  <a:ext cx="93" cy="398"/>
                </a:xfrm>
                <a:prstGeom prst="rect">
                  <a:avLst/>
                </a:prstGeom>
                <a:solidFill>
                  <a:schemeClr val="tx1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  <p:sp>
              <p:nvSpPr>
                <p:cNvPr id="44189" name="Rectangle 52"/>
                <p:cNvSpPr>
                  <a:spLocks noChangeArrowheads="1"/>
                </p:cNvSpPr>
                <p:nvPr/>
              </p:nvSpPr>
              <p:spPr bwMode="auto">
                <a:xfrm>
                  <a:off x="3837" y="2985"/>
                  <a:ext cx="83" cy="112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  <p:sp>
              <p:nvSpPr>
                <p:cNvPr id="44190" name="Rectangle 53"/>
                <p:cNvSpPr>
                  <a:spLocks noChangeArrowheads="1"/>
                </p:cNvSpPr>
                <p:nvPr/>
              </p:nvSpPr>
              <p:spPr bwMode="auto">
                <a:xfrm>
                  <a:off x="3837" y="3271"/>
                  <a:ext cx="83" cy="112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  <p:sp>
              <p:nvSpPr>
                <p:cNvPr id="44191" name="Line 54"/>
                <p:cNvSpPr>
                  <a:spLocks noChangeShapeType="1"/>
                </p:cNvSpPr>
                <p:nvPr/>
              </p:nvSpPr>
              <p:spPr bwMode="auto">
                <a:xfrm>
                  <a:off x="3842" y="3313"/>
                  <a:ext cx="79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  <p:sp>
              <p:nvSpPr>
                <p:cNvPr id="44192" name="Line 55"/>
                <p:cNvSpPr>
                  <a:spLocks noChangeShapeType="1"/>
                </p:cNvSpPr>
                <p:nvPr/>
              </p:nvSpPr>
              <p:spPr bwMode="auto">
                <a:xfrm>
                  <a:off x="3842" y="3050"/>
                  <a:ext cx="76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</p:grpSp>
          <p:grpSp>
            <p:nvGrpSpPr>
              <p:cNvPr id="44176" name="Group 56"/>
              <p:cNvGrpSpPr>
                <a:grpSpLocks/>
              </p:cNvGrpSpPr>
              <p:nvPr/>
            </p:nvGrpSpPr>
            <p:grpSpPr bwMode="auto">
              <a:xfrm>
                <a:off x="2276" y="835"/>
                <a:ext cx="93" cy="416"/>
                <a:chOff x="3833" y="2985"/>
                <a:chExt cx="93" cy="398"/>
              </a:xfrm>
            </p:grpSpPr>
            <p:sp>
              <p:nvSpPr>
                <p:cNvPr id="44183" name="Rectangle 57"/>
                <p:cNvSpPr>
                  <a:spLocks noChangeArrowheads="1"/>
                </p:cNvSpPr>
                <p:nvPr/>
              </p:nvSpPr>
              <p:spPr bwMode="auto">
                <a:xfrm>
                  <a:off x="3833" y="2985"/>
                  <a:ext cx="93" cy="398"/>
                </a:xfrm>
                <a:prstGeom prst="rect">
                  <a:avLst/>
                </a:prstGeom>
                <a:solidFill>
                  <a:schemeClr val="tx1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  <p:sp>
              <p:nvSpPr>
                <p:cNvPr id="44184" name="Rectangle 58"/>
                <p:cNvSpPr>
                  <a:spLocks noChangeArrowheads="1"/>
                </p:cNvSpPr>
                <p:nvPr/>
              </p:nvSpPr>
              <p:spPr bwMode="auto">
                <a:xfrm>
                  <a:off x="3837" y="2985"/>
                  <a:ext cx="83" cy="112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  <p:sp>
              <p:nvSpPr>
                <p:cNvPr id="44185" name="Rectangle 59"/>
                <p:cNvSpPr>
                  <a:spLocks noChangeArrowheads="1"/>
                </p:cNvSpPr>
                <p:nvPr/>
              </p:nvSpPr>
              <p:spPr bwMode="auto">
                <a:xfrm>
                  <a:off x="3837" y="3271"/>
                  <a:ext cx="83" cy="112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  <p:sp>
              <p:nvSpPr>
                <p:cNvPr id="44186" name="Line 60"/>
                <p:cNvSpPr>
                  <a:spLocks noChangeShapeType="1"/>
                </p:cNvSpPr>
                <p:nvPr/>
              </p:nvSpPr>
              <p:spPr bwMode="auto">
                <a:xfrm>
                  <a:off x="3842" y="3313"/>
                  <a:ext cx="79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  <p:sp>
              <p:nvSpPr>
                <p:cNvPr id="44187" name="Line 61"/>
                <p:cNvSpPr>
                  <a:spLocks noChangeShapeType="1"/>
                </p:cNvSpPr>
                <p:nvPr/>
              </p:nvSpPr>
              <p:spPr bwMode="auto">
                <a:xfrm>
                  <a:off x="3842" y="3050"/>
                  <a:ext cx="76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</p:grpSp>
          <p:grpSp>
            <p:nvGrpSpPr>
              <p:cNvPr id="44177" name="Group 62"/>
              <p:cNvGrpSpPr>
                <a:grpSpLocks/>
              </p:cNvGrpSpPr>
              <p:nvPr/>
            </p:nvGrpSpPr>
            <p:grpSpPr bwMode="auto">
              <a:xfrm>
                <a:off x="2393" y="835"/>
                <a:ext cx="93" cy="416"/>
                <a:chOff x="3833" y="2985"/>
                <a:chExt cx="93" cy="398"/>
              </a:xfrm>
            </p:grpSpPr>
            <p:sp>
              <p:nvSpPr>
                <p:cNvPr id="44178" name="Rectangle 63"/>
                <p:cNvSpPr>
                  <a:spLocks noChangeArrowheads="1"/>
                </p:cNvSpPr>
                <p:nvPr/>
              </p:nvSpPr>
              <p:spPr bwMode="auto">
                <a:xfrm>
                  <a:off x="3833" y="2985"/>
                  <a:ext cx="93" cy="398"/>
                </a:xfrm>
                <a:prstGeom prst="rect">
                  <a:avLst/>
                </a:prstGeom>
                <a:solidFill>
                  <a:schemeClr val="tx1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  <p:sp>
              <p:nvSpPr>
                <p:cNvPr id="44179" name="Rectangle 64"/>
                <p:cNvSpPr>
                  <a:spLocks noChangeArrowheads="1"/>
                </p:cNvSpPr>
                <p:nvPr/>
              </p:nvSpPr>
              <p:spPr bwMode="auto">
                <a:xfrm>
                  <a:off x="3837" y="2985"/>
                  <a:ext cx="83" cy="112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  <p:sp>
              <p:nvSpPr>
                <p:cNvPr id="44180" name="Rectangle 65"/>
                <p:cNvSpPr>
                  <a:spLocks noChangeArrowheads="1"/>
                </p:cNvSpPr>
                <p:nvPr/>
              </p:nvSpPr>
              <p:spPr bwMode="auto">
                <a:xfrm>
                  <a:off x="3837" y="3271"/>
                  <a:ext cx="83" cy="112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  <p:sp>
              <p:nvSpPr>
                <p:cNvPr id="44181" name="Line 66"/>
                <p:cNvSpPr>
                  <a:spLocks noChangeShapeType="1"/>
                </p:cNvSpPr>
                <p:nvPr/>
              </p:nvSpPr>
              <p:spPr bwMode="auto">
                <a:xfrm>
                  <a:off x="3842" y="3313"/>
                  <a:ext cx="79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  <p:sp>
              <p:nvSpPr>
                <p:cNvPr id="44182" name="Line 67"/>
                <p:cNvSpPr>
                  <a:spLocks noChangeShapeType="1"/>
                </p:cNvSpPr>
                <p:nvPr/>
              </p:nvSpPr>
              <p:spPr bwMode="auto">
                <a:xfrm>
                  <a:off x="3842" y="3050"/>
                  <a:ext cx="76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</p:grpSp>
        </p:grpSp>
        <p:grpSp>
          <p:nvGrpSpPr>
            <p:cNvPr id="44055" name="Group 68"/>
            <p:cNvGrpSpPr>
              <a:grpSpLocks/>
            </p:cNvGrpSpPr>
            <p:nvPr/>
          </p:nvGrpSpPr>
          <p:grpSpPr bwMode="auto">
            <a:xfrm>
              <a:off x="3393" y="1584"/>
              <a:ext cx="375" cy="1162"/>
              <a:chOff x="2196" y="816"/>
              <a:chExt cx="375" cy="1097"/>
            </a:xfrm>
          </p:grpSpPr>
          <p:sp>
            <p:nvSpPr>
              <p:cNvPr id="44104" name="Rectangle 69"/>
              <p:cNvSpPr>
                <a:spLocks noChangeArrowheads="1"/>
              </p:cNvSpPr>
              <p:nvPr/>
            </p:nvSpPr>
            <p:spPr bwMode="auto">
              <a:xfrm>
                <a:off x="2196" y="816"/>
                <a:ext cx="375" cy="1097"/>
              </a:xfrm>
              <a:prstGeom prst="rect">
                <a:avLst/>
              </a:prstGeom>
              <a:gradFill rotWithShape="0">
                <a:gsLst>
                  <a:gs pos="0">
                    <a:srgbClr val="003B00"/>
                  </a:gs>
                  <a:gs pos="50000">
                    <a:srgbClr val="008000"/>
                  </a:gs>
                  <a:gs pos="100000">
                    <a:srgbClr val="003B00"/>
                  </a:gs>
                </a:gsLst>
                <a:lin ang="2700000" scaled="1"/>
              </a:gra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44105" name="Line 70"/>
              <p:cNvSpPr>
                <a:spLocks noChangeShapeType="1"/>
              </p:cNvSpPr>
              <p:nvPr/>
            </p:nvSpPr>
            <p:spPr bwMode="auto">
              <a:xfrm>
                <a:off x="2515" y="850"/>
                <a:ext cx="47" cy="0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44106" name="Line 71"/>
              <p:cNvSpPr>
                <a:spLocks noChangeShapeType="1"/>
              </p:cNvSpPr>
              <p:nvPr/>
            </p:nvSpPr>
            <p:spPr bwMode="auto">
              <a:xfrm>
                <a:off x="2515" y="889"/>
                <a:ext cx="47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44107" name="Line 72"/>
              <p:cNvSpPr>
                <a:spLocks noChangeShapeType="1"/>
              </p:cNvSpPr>
              <p:nvPr/>
            </p:nvSpPr>
            <p:spPr bwMode="auto">
              <a:xfrm>
                <a:off x="2515" y="929"/>
                <a:ext cx="47" cy="0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44108" name="Line 73"/>
              <p:cNvSpPr>
                <a:spLocks noChangeShapeType="1"/>
              </p:cNvSpPr>
              <p:nvPr/>
            </p:nvSpPr>
            <p:spPr bwMode="auto">
              <a:xfrm>
                <a:off x="2515" y="967"/>
                <a:ext cx="47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44109" name="Line 74"/>
              <p:cNvSpPr>
                <a:spLocks noChangeShapeType="1"/>
              </p:cNvSpPr>
              <p:nvPr/>
            </p:nvSpPr>
            <p:spPr bwMode="auto">
              <a:xfrm>
                <a:off x="2515" y="1007"/>
                <a:ext cx="47" cy="0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44110" name="Line 75"/>
              <p:cNvSpPr>
                <a:spLocks noChangeShapeType="1"/>
              </p:cNvSpPr>
              <p:nvPr/>
            </p:nvSpPr>
            <p:spPr bwMode="auto">
              <a:xfrm>
                <a:off x="2515" y="1046"/>
                <a:ext cx="47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44111" name="Line 76"/>
              <p:cNvSpPr>
                <a:spLocks noChangeShapeType="1"/>
              </p:cNvSpPr>
              <p:nvPr/>
            </p:nvSpPr>
            <p:spPr bwMode="auto">
              <a:xfrm>
                <a:off x="2515" y="1086"/>
                <a:ext cx="47" cy="0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44112" name="Line 77"/>
              <p:cNvSpPr>
                <a:spLocks noChangeShapeType="1"/>
              </p:cNvSpPr>
              <p:nvPr/>
            </p:nvSpPr>
            <p:spPr bwMode="auto">
              <a:xfrm>
                <a:off x="2515" y="1124"/>
                <a:ext cx="47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44113" name="Line 78"/>
              <p:cNvSpPr>
                <a:spLocks noChangeShapeType="1"/>
              </p:cNvSpPr>
              <p:nvPr/>
            </p:nvSpPr>
            <p:spPr bwMode="auto">
              <a:xfrm>
                <a:off x="2515" y="1164"/>
                <a:ext cx="47" cy="0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44114" name="Line 79"/>
              <p:cNvSpPr>
                <a:spLocks noChangeShapeType="1"/>
              </p:cNvSpPr>
              <p:nvPr/>
            </p:nvSpPr>
            <p:spPr bwMode="auto">
              <a:xfrm>
                <a:off x="2515" y="1203"/>
                <a:ext cx="47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44115" name="Line 80"/>
              <p:cNvSpPr>
                <a:spLocks noChangeShapeType="1"/>
              </p:cNvSpPr>
              <p:nvPr/>
            </p:nvSpPr>
            <p:spPr bwMode="auto">
              <a:xfrm>
                <a:off x="2515" y="1242"/>
                <a:ext cx="47" cy="0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44116" name="Line 81"/>
              <p:cNvSpPr>
                <a:spLocks noChangeShapeType="1"/>
              </p:cNvSpPr>
              <p:nvPr/>
            </p:nvSpPr>
            <p:spPr bwMode="auto">
              <a:xfrm>
                <a:off x="2515" y="1281"/>
                <a:ext cx="47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44117" name="Line 82"/>
              <p:cNvSpPr>
                <a:spLocks noChangeShapeType="1"/>
              </p:cNvSpPr>
              <p:nvPr/>
            </p:nvSpPr>
            <p:spPr bwMode="auto">
              <a:xfrm>
                <a:off x="2515" y="1321"/>
                <a:ext cx="47" cy="0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44118" name="Line 83"/>
              <p:cNvSpPr>
                <a:spLocks noChangeShapeType="1"/>
              </p:cNvSpPr>
              <p:nvPr/>
            </p:nvSpPr>
            <p:spPr bwMode="auto">
              <a:xfrm>
                <a:off x="2515" y="1359"/>
                <a:ext cx="47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44119" name="Line 84"/>
              <p:cNvSpPr>
                <a:spLocks noChangeShapeType="1"/>
              </p:cNvSpPr>
              <p:nvPr/>
            </p:nvSpPr>
            <p:spPr bwMode="auto">
              <a:xfrm>
                <a:off x="2515" y="1399"/>
                <a:ext cx="47" cy="0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44120" name="Line 85"/>
              <p:cNvSpPr>
                <a:spLocks noChangeShapeType="1"/>
              </p:cNvSpPr>
              <p:nvPr/>
            </p:nvSpPr>
            <p:spPr bwMode="auto">
              <a:xfrm>
                <a:off x="2515" y="1438"/>
                <a:ext cx="47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44121" name="Line 86"/>
              <p:cNvSpPr>
                <a:spLocks noChangeShapeType="1"/>
              </p:cNvSpPr>
              <p:nvPr/>
            </p:nvSpPr>
            <p:spPr bwMode="auto">
              <a:xfrm>
                <a:off x="2515" y="1477"/>
                <a:ext cx="47" cy="0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44122" name="Line 87"/>
              <p:cNvSpPr>
                <a:spLocks noChangeShapeType="1"/>
              </p:cNvSpPr>
              <p:nvPr/>
            </p:nvSpPr>
            <p:spPr bwMode="auto">
              <a:xfrm>
                <a:off x="2515" y="1516"/>
                <a:ext cx="47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44123" name="Line 88"/>
              <p:cNvSpPr>
                <a:spLocks noChangeShapeType="1"/>
              </p:cNvSpPr>
              <p:nvPr/>
            </p:nvSpPr>
            <p:spPr bwMode="auto">
              <a:xfrm>
                <a:off x="2515" y="1556"/>
                <a:ext cx="47" cy="0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44124" name="Line 89"/>
              <p:cNvSpPr>
                <a:spLocks noChangeShapeType="1"/>
              </p:cNvSpPr>
              <p:nvPr/>
            </p:nvSpPr>
            <p:spPr bwMode="auto">
              <a:xfrm>
                <a:off x="2515" y="1594"/>
                <a:ext cx="47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44125" name="Line 90"/>
              <p:cNvSpPr>
                <a:spLocks noChangeShapeType="1"/>
              </p:cNvSpPr>
              <p:nvPr/>
            </p:nvSpPr>
            <p:spPr bwMode="auto">
              <a:xfrm>
                <a:off x="2515" y="1634"/>
                <a:ext cx="47" cy="0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44126" name="Line 91"/>
              <p:cNvSpPr>
                <a:spLocks noChangeShapeType="1"/>
              </p:cNvSpPr>
              <p:nvPr/>
            </p:nvSpPr>
            <p:spPr bwMode="auto">
              <a:xfrm>
                <a:off x="2515" y="1673"/>
                <a:ext cx="47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r-TR"/>
              </a:p>
            </p:txBody>
          </p:sp>
          <p:grpSp>
            <p:nvGrpSpPr>
              <p:cNvPr id="44127" name="Group 92"/>
              <p:cNvGrpSpPr>
                <a:grpSpLocks/>
              </p:cNvGrpSpPr>
              <p:nvPr/>
            </p:nvGrpSpPr>
            <p:grpSpPr bwMode="auto">
              <a:xfrm>
                <a:off x="2276" y="1277"/>
                <a:ext cx="93" cy="415"/>
                <a:chOff x="3833" y="2985"/>
                <a:chExt cx="93" cy="398"/>
              </a:xfrm>
            </p:grpSpPr>
            <p:sp>
              <p:nvSpPr>
                <p:cNvPr id="44146" name="Rectangle 93"/>
                <p:cNvSpPr>
                  <a:spLocks noChangeArrowheads="1"/>
                </p:cNvSpPr>
                <p:nvPr/>
              </p:nvSpPr>
              <p:spPr bwMode="auto">
                <a:xfrm>
                  <a:off x="3833" y="2985"/>
                  <a:ext cx="93" cy="398"/>
                </a:xfrm>
                <a:prstGeom prst="rect">
                  <a:avLst/>
                </a:prstGeom>
                <a:solidFill>
                  <a:schemeClr val="tx1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  <p:sp>
              <p:nvSpPr>
                <p:cNvPr id="44147" name="Rectangle 94"/>
                <p:cNvSpPr>
                  <a:spLocks noChangeArrowheads="1"/>
                </p:cNvSpPr>
                <p:nvPr/>
              </p:nvSpPr>
              <p:spPr bwMode="auto">
                <a:xfrm>
                  <a:off x="3837" y="2985"/>
                  <a:ext cx="83" cy="112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  <p:sp>
              <p:nvSpPr>
                <p:cNvPr id="44148" name="Rectangle 95"/>
                <p:cNvSpPr>
                  <a:spLocks noChangeArrowheads="1"/>
                </p:cNvSpPr>
                <p:nvPr/>
              </p:nvSpPr>
              <p:spPr bwMode="auto">
                <a:xfrm>
                  <a:off x="3837" y="3271"/>
                  <a:ext cx="83" cy="112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  <p:sp>
              <p:nvSpPr>
                <p:cNvPr id="44149" name="Line 96"/>
                <p:cNvSpPr>
                  <a:spLocks noChangeShapeType="1"/>
                </p:cNvSpPr>
                <p:nvPr/>
              </p:nvSpPr>
              <p:spPr bwMode="auto">
                <a:xfrm>
                  <a:off x="3842" y="3313"/>
                  <a:ext cx="79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  <p:sp>
              <p:nvSpPr>
                <p:cNvPr id="44150" name="Line 97"/>
                <p:cNvSpPr>
                  <a:spLocks noChangeShapeType="1"/>
                </p:cNvSpPr>
                <p:nvPr/>
              </p:nvSpPr>
              <p:spPr bwMode="auto">
                <a:xfrm>
                  <a:off x="3842" y="3050"/>
                  <a:ext cx="76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</p:grpSp>
          <p:grpSp>
            <p:nvGrpSpPr>
              <p:cNvPr id="44128" name="Group 98"/>
              <p:cNvGrpSpPr>
                <a:grpSpLocks/>
              </p:cNvGrpSpPr>
              <p:nvPr/>
            </p:nvGrpSpPr>
            <p:grpSpPr bwMode="auto">
              <a:xfrm>
                <a:off x="2393" y="1277"/>
                <a:ext cx="93" cy="415"/>
                <a:chOff x="3833" y="2985"/>
                <a:chExt cx="93" cy="398"/>
              </a:xfrm>
            </p:grpSpPr>
            <p:sp>
              <p:nvSpPr>
                <p:cNvPr id="44141" name="Rectangle 99"/>
                <p:cNvSpPr>
                  <a:spLocks noChangeArrowheads="1"/>
                </p:cNvSpPr>
                <p:nvPr/>
              </p:nvSpPr>
              <p:spPr bwMode="auto">
                <a:xfrm>
                  <a:off x="3833" y="2985"/>
                  <a:ext cx="93" cy="398"/>
                </a:xfrm>
                <a:prstGeom prst="rect">
                  <a:avLst/>
                </a:prstGeom>
                <a:solidFill>
                  <a:schemeClr val="tx1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  <p:sp>
              <p:nvSpPr>
                <p:cNvPr id="44142" name="Rectangle 100"/>
                <p:cNvSpPr>
                  <a:spLocks noChangeArrowheads="1"/>
                </p:cNvSpPr>
                <p:nvPr/>
              </p:nvSpPr>
              <p:spPr bwMode="auto">
                <a:xfrm>
                  <a:off x="3837" y="2985"/>
                  <a:ext cx="83" cy="112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  <p:sp>
              <p:nvSpPr>
                <p:cNvPr id="44143" name="Rectangle 101"/>
                <p:cNvSpPr>
                  <a:spLocks noChangeArrowheads="1"/>
                </p:cNvSpPr>
                <p:nvPr/>
              </p:nvSpPr>
              <p:spPr bwMode="auto">
                <a:xfrm>
                  <a:off x="3837" y="3271"/>
                  <a:ext cx="83" cy="112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  <p:sp>
              <p:nvSpPr>
                <p:cNvPr id="44144" name="Line 102"/>
                <p:cNvSpPr>
                  <a:spLocks noChangeShapeType="1"/>
                </p:cNvSpPr>
                <p:nvPr/>
              </p:nvSpPr>
              <p:spPr bwMode="auto">
                <a:xfrm>
                  <a:off x="3842" y="3313"/>
                  <a:ext cx="79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  <p:sp>
              <p:nvSpPr>
                <p:cNvPr id="44145" name="Line 103"/>
                <p:cNvSpPr>
                  <a:spLocks noChangeShapeType="1"/>
                </p:cNvSpPr>
                <p:nvPr/>
              </p:nvSpPr>
              <p:spPr bwMode="auto">
                <a:xfrm>
                  <a:off x="3842" y="3050"/>
                  <a:ext cx="76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</p:grpSp>
          <p:grpSp>
            <p:nvGrpSpPr>
              <p:cNvPr id="44129" name="Group 104"/>
              <p:cNvGrpSpPr>
                <a:grpSpLocks/>
              </p:cNvGrpSpPr>
              <p:nvPr/>
            </p:nvGrpSpPr>
            <p:grpSpPr bwMode="auto">
              <a:xfrm>
                <a:off x="2276" y="835"/>
                <a:ext cx="93" cy="416"/>
                <a:chOff x="3833" y="2985"/>
                <a:chExt cx="93" cy="398"/>
              </a:xfrm>
            </p:grpSpPr>
            <p:sp>
              <p:nvSpPr>
                <p:cNvPr id="44136" name="Rectangle 105"/>
                <p:cNvSpPr>
                  <a:spLocks noChangeArrowheads="1"/>
                </p:cNvSpPr>
                <p:nvPr/>
              </p:nvSpPr>
              <p:spPr bwMode="auto">
                <a:xfrm>
                  <a:off x="3833" y="2985"/>
                  <a:ext cx="93" cy="398"/>
                </a:xfrm>
                <a:prstGeom prst="rect">
                  <a:avLst/>
                </a:prstGeom>
                <a:solidFill>
                  <a:schemeClr val="tx1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  <p:sp>
              <p:nvSpPr>
                <p:cNvPr id="44137" name="Rectangle 106"/>
                <p:cNvSpPr>
                  <a:spLocks noChangeArrowheads="1"/>
                </p:cNvSpPr>
                <p:nvPr/>
              </p:nvSpPr>
              <p:spPr bwMode="auto">
                <a:xfrm>
                  <a:off x="3837" y="2985"/>
                  <a:ext cx="83" cy="112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  <p:sp>
              <p:nvSpPr>
                <p:cNvPr id="44138" name="Rectangle 107"/>
                <p:cNvSpPr>
                  <a:spLocks noChangeArrowheads="1"/>
                </p:cNvSpPr>
                <p:nvPr/>
              </p:nvSpPr>
              <p:spPr bwMode="auto">
                <a:xfrm>
                  <a:off x="3837" y="3271"/>
                  <a:ext cx="83" cy="112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  <p:sp>
              <p:nvSpPr>
                <p:cNvPr id="44139" name="Line 108"/>
                <p:cNvSpPr>
                  <a:spLocks noChangeShapeType="1"/>
                </p:cNvSpPr>
                <p:nvPr/>
              </p:nvSpPr>
              <p:spPr bwMode="auto">
                <a:xfrm>
                  <a:off x="3842" y="3313"/>
                  <a:ext cx="79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  <p:sp>
              <p:nvSpPr>
                <p:cNvPr id="44140" name="Line 109"/>
                <p:cNvSpPr>
                  <a:spLocks noChangeShapeType="1"/>
                </p:cNvSpPr>
                <p:nvPr/>
              </p:nvSpPr>
              <p:spPr bwMode="auto">
                <a:xfrm>
                  <a:off x="3842" y="3050"/>
                  <a:ext cx="76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</p:grpSp>
          <p:grpSp>
            <p:nvGrpSpPr>
              <p:cNvPr id="44130" name="Group 110"/>
              <p:cNvGrpSpPr>
                <a:grpSpLocks/>
              </p:cNvGrpSpPr>
              <p:nvPr/>
            </p:nvGrpSpPr>
            <p:grpSpPr bwMode="auto">
              <a:xfrm>
                <a:off x="2393" y="835"/>
                <a:ext cx="93" cy="416"/>
                <a:chOff x="3833" y="2985"/>
                <a:chExt cx="93" cy="398"/>
              </a:xfrm>
            </p:grpSpPr>
            <p:sp>
              <p:nvSpPr>
                <p:cNvPr id="44131" name="Rectangle 111"/>
                <p:cNvSpPr>
                  <a:spLocks noChangeArrowheads="1"/>
                </p:cNvSpPr>
                <p:nvPr/>
              </p:nvSpPr>
              <p:spPr bwMode="auto">
                <a:xfrm>
                  <a:off x="3833" y="2985"/>
                  <a:ext cx="93" cy="398"/>
                </a:xfrm>
                <a:prstGeom prst="rect">
                  <a:avLst/>
                </a:prstGeom>
                <a:solidFill>
                  <a:schemeClr val="tx1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  <p:sp>
              <p:nvSpPr>
                <p:cNvPr id="44132" name="Rectangle 112"/>
                <p:cNvSpPr>
                  <a:spLocks noChangeArrowheads="1"/>
                </p:cNvSpPr>
                <p:nvPr/>
              </p:nvSpPr>
              <p:spPr bwMode="auto">
                <a:xfrm>
                  <a:off x="3837" y="2985"/>
                  <a:ext cx="83" cy="112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  <p:sp>
              <p:nvSpPr>
                <p:cNvPr id="44133" name="Rectangle 113"/>
                <p:cNvSpPr>
                  <a:spLocks noChangeArrowheads="1"/>
                </p:cNvSpPr>
                <p:nvPr/>
              </p:nvSpPr>
              <p:spPr bwMode="auto">
                <a:xfrm>
                  <a:off x="3837" y="3271"/>
                  <a:ext cx="83" cy="112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  <p:sp>
              <p:nvSpPr>
                <p:cNvPr id="44134" name="Line 114"/>
                <p:cNvSpPr>
                  <a:spLocks noChangeShapeType="1"/>
                </p:cNvSpPr>
                <p:nvPr/>
              </p:nvSpPr>
              <p:spPr bwMode="auto">
                <a:xfrm>
                  <a:off x="3842" y="3313"/>
                  <a:ext cx="79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  <p:sp>
              <p:nvSpPr>
                <p:cNvPr id="44135" name="Line 115"/>
                <p:cNvSpPr>
                  <a:spLocks noChangeShapeType="1"/>
                </p:cNvSpPr>
                <p:nvPr/>
              </p:nvSpPr>
              <p:spPr bwMode="auto">
                <a:xfrm>
                  <a:off x="3842" y="3050"/>
                  <a:ext cx="76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</p:grpSp>
        </p:grpSp>
        <p:grpSp>
          <p:nvGrpSpPr>
            <p:cNvPr id="44056" name="Group 116"/>
            <p:cNvGrpSpPr>
              <a:grpSpLocks/>
            </p:cNvGrpSpPr>
            <p:nvPr/>
          </p:nvGrpSpPr>
          <p:grpSpPr bwMode="auto">
            <a:xfrm>
              <a:off x="3760" y="1584"/>
              <a:ext cx="375" cy="1162"/>
              <a:chOff x="2196" y="816"/>
              <a:chExt cx="375" cy="1097"/>
            </a:xfrm>
          </p:grpSpPr>
          <p:sp>
            <p:nvSpPr>
              <p:cNvPr id="44057" name="Rectangle 117"/>
              <p:cNvSpPr>
                <a:spLocks noChangeArrowheads="1"/>
              </p:cNvSpPr>
              <p:nvPr/>
            </p:nvSpPr>
            <p:spPr bwMode="auto">
              <a:xfrm>
                <a:off x="2196" y="816"/>
                <a:ext cx="375" cy="1097"/>
              </a:xfrm>
              <a:prstGeom prst="rect">
                <a:avLst/>
              </a:prstGeom>
              <a:gradFill rotWithShape="0">
                <a:gsLst>
                  <a:gs pos="0">
                    <a:srgbClr val="003B00"/>
                  </a:gs>
                  <a:gs pos="50000">
                    <a:srgbClr val="008000"/>
                  </a:gs>
                  <a:gs pos="100000">
                    <a:srgbClr val="003B00"/>
                  </a:gs>
                </a:gsLst>
                <a:lin ang="2700000" scaled="1"/>
              </a:gra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44058" name="Line 118"/>
              <p:cNvSpPr>
                <a:spLocks noChangeShapeType="1"/>
              </p:cNvSpPr>
              <p:nvPr/>
            </p:nvSpPr>
            <p:spPr bwMode="auto">
              <a:xfrm>
                <a:off x="2515" y="850"/>
                <a:ext cx="47" cy="0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44059" name="Line 119"/>
              <p:cNvSpPr>
                <a:spLocks noChangeShapeType="1"/>
              </p:cNvSpPr>
              <p:nvPr/>
            </p:nvSpPr>
            <p:spPr bwMode="auto">
              <a:xfrm>
                <a:off x="2515" y="889"/>
                <a:ext cx="47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44060" name="Line 120"/>
              <p:cNvSpPr>
                <a:spLocks noChangeShapeType="1"/>
              </p:cNvSpPr>
              <p:nvPr/>
            </p:nvSpPr>
            <p:spPr bwMode="auto">
              <a:xfrm>
                <a:off x="2515" y="929"/>
                <a:ext cx="47" cy="0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44061" name="Line 121"/>
              <p:cNvSpPr>
                <a:spLocks noChangeShapeType="1"/>
              </p:cNvSpPr>
              <p:nvPr/>
            </p:nvSpPr>
            <p:spPr bwMode="auto">
              <a:xfrm>
                <a:off x="2515" y="967"/>
                <a:ext cx="47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44062" name="Line 122"/>
              <p:cNvSpPr>
                <a:spLocks noChangeShapeType="1"/>
              </p:cNvSpPr>
              <p:nvPr/>
            </p:nvSpPr>
            <p:spPr bwMode="auto">
              <a:xfrm>
                <a:off x="2515" y="1007"/>
                <a:ext cx="47" cy="0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44063" name="Line 123"/>
              <p:cNvSpPr>
                <a:spLocks noChangeShapeType="1"/>
              </p:cNvSpPr>
              <p:nvPr/>
            </p:nvSpPr>
            <p:spPr bwMode="auto">
              <a:xfrm>
                <a:off x="2515" y="1046"/>
                <a:ext cx="47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44064" name="Line 124"/>
              <p:cNvSpPr>
                <a:spLocks noChangeShapeType="1"/>
              </p:cNvSpPr>
              <p:nvPr/>
            </p:nvSpPr>
            <p:spPr bwMode="auto">
              <a:xfrm>
                <a:off x="2515" y="1086"/>
                <a:ext cx="47" cy="0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44065" name="Line 125"/>
              <p:cNvSpPr>
                <a:spLocks noChangeShapeType="1"/>
              </p:cNvSpPr>
              <p:nvPr/>
            </p:nvSpPr>
            <p:spPr bwMode="auto">
              <a:xfrm>
                <a:off x="2515" y="1124"/>
                <a:ext cx="47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44066" name="Line 126"/>
              <p:cNvSpPr>
                <a:spLocks noChangeShapeType="1"/>
              </p:cNvSpPr>
              <p:nvPr/>
            </p:nvSpPr>
            <p:spPr bwMode="auto">
              <a:xfrm>
                <a:off x="2515" y="1164"/>
                <a:ext cx="47" cy="0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44067" name="Line 127"/>
              <p:cNvSpPr>
                <a:spLocks noChangeShapeType="1"/>
              </p:cNvSpPr>
              <p:nvPr/>
            </p:nvSpPr>
            <p:spPr bwMode="auto">
              <a:xfrm>
                <a:off x="2515" y="1203"/>
                <a:ext cx="47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44068" name="Line 128"/>
              <p:cNvSpPr>
                <a:spLocks noChangeShapeType="1"/>
              </p:cNvSpPr>
              <p:nvPr/>
            </p:nvSpPr>
            <p:spPr bwMode="auto">
              <a:xfrm>
                <a:off x="2515" y="1242"/>
                <a:ext cx="47" cy="0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44069" name="Line 129"/>
              <p:cNvSpPr>
                <a:spLocks noChangeShapeType="1"/>
              </p:cNvSpPr>
              <p:nvPr/>
            </p:nvSpPr>
            <p:spPr bwMode="auto">
              <a:xfrm>
                <a:off x="2515" y="1281"/>
                <a:ext cx="47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44070" name="Line 130"/>
              <p:cNvSpPr>
                <a:spLocks noChangeShapeType="1"/>
              </p:cNvSpPr>
              <p:nvPr/>
            </p:nvSpPr>
            <p:spPr bwMode="auto">
              <a:xfrm>
                <a:off x="2515" y="1321"/>
                <a:ext cx="47" cy="0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44071" name="Line 131"/>
              <p:cNvSpPr>
                <a:spLocks noChangeShapeType="1"/>
              </p:cNvSpPr>
              <p:nvPr/>
            </p:nvSpPr>
            <p:spPr bwMode="auto">
              <a:xfrm>
                <a:off x="2515" y="1359"/>
                <a:ext cx="47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44072" name="Line 132"/>
              <p:cNvSpPr>
                <a:spLocks noChangeShapeType="1"/>
              </p:cNvSpPr>
              <p:nvPr/>
            </p:nvSpPr>
            <p:spPr bwMode="auto">
              <a:xfrm>
                <a:off x="2515" y="1399"/>
                <a:ext cx="47" cy="0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44073" name="Line 133"/>
              <p:cNvSpPr>
                <a:spLocks noChangeShapeType="1"/>
              </p:cNvSpPr>
              <p:nvPr/>
            </p:nvSpPr>
            <p:spPr bwMode="auto">
              <a:xfrm>
                <a:off x="2515" y="1438"/>
                <a:ext cx="47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44074" name="Line 134"/>
              <p:cNvSpPr>
                <a:spLocks noChangeShapeType="1"/>
              </p:cNvSpPr>
              <p:nvPr/>
            </p:nvSpPr>
            <p:spPr bwMode="auto">
              <a:xfrm>
                <a:off x="2515" y="1477"/>
                <a:ext cx="47" cy="0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44075" name="Line 135"/>
              <p:cNvSpPr>
                <a:spLocks noChangeShapeType="1"/>
              </p:cNvSpPr>
              <p:nvPr/>
            </p:nvSpPr>
            <p:spPr bwMode="auto">
              <a:xfrm>
                <a:off x="2515" y="1516"/>
                <a:ext cx="47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44076" name="Line 136"/>
              <p:cNvSpPr>
                <a:spLocks noChangeShapeType="1"/>
              </p:cNvSpPr>
              <p:nvPr/>
            </p:nvSpPr>
            <p:spPr bwMode="auto">
              <a:xfrm>
                <a:off x="2515" y="1556"/>
                <a:ext cx="47" cy="0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44077" name="Line 137"/>
              <p:cNvSpPr>
                <a:spLocks noChangeShapeType="1"/>
              </p:cNvSpPr>
              <p:nvPr/>
            </p:nvSpPr>
            <p:spPr bwMode="auto">
              <a:xfrm>
                <a:off x="2515" y="1594"/>
                <a:ext cx="47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44078" name="Line 138"/>
              <p:cNvSpPr>
                <a:spLocks noChangeShapeType="1"/>
              </p:cNvSpPr>
              <p:nvPr/>
            </p:nvSpPr>
            <p:spPr bwMode="auto">
              <a:xfrm>
                <a:off x="2515" y="1634"/>
                <a:ext cx="47" cy="0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44079" name="Line 139"/>
              <p:cNvSpPr>
                <a:spLocks noChangeShapeType="1"/>
              </p:cNvSpPr>
              <p:nvPr/>
            </p:nvSpPr>
            <p:spPr bwMode="auto">
              <a:xfrm>
                <a:off x="2515" y="1673"/>
                <a:ext cx="47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r-TR"/>
              </a:p>
            </p:txBody>
          </p:sp>
          <p:grpSp>
            <p:nvGrpSpPr>
              <p:cNvPr id="44080" name="Group 140"/>
              <p:cNvGrpSpPr>
                <a:grpSpLocks/>
              </p:cNvGrpSpPr>
              <p:nvPr/>
            </p:nvGrpSpPr>
            <p:grpSpPr bwMode="auto">
              <a:xfrm>
                <a:off x="2276" y="1277"/>
                <a:ext cx="93" cy="415"/>
                <a:chOff x="3833" y="2985"/>
                <a:chExt cx="93" cy="398"/>
              </a:xfrm>
            </p:grpSpPr>
            <p:sp>
              <p:nvSpPr>
                <p:cNvPr id="44099" name="Rectangle 141"/>
                <p:cNvSpPr>
                  <a:spLocks noChangeArrowheads="1"/>
                </p:cNvSpPr>
                <p:nvPr/>
              </p:nvSpPr>
              <p:spPr bwMode="auto">
                <a:xfrm>
                  <a:off x="3833" y="2985"/>
                  <a:ext cx="93" cy="398"/>
                </a:xfrm>
                <a:prstGeom prst="rect">
                  <a:avLst/>
                </a:prstGeom>
                <a:solidFill>
                  <a:schemeClr val="tx1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  <p:sp>
              <p:nvSpPr>
                <p:cNvPr id="44100" name="Rectangle 142"/>
                <p:cNvSpPr>
                  <a:spLocks noChangeArrowheads="1"/>
                </p:cNvSpPr>
                <p:nvPr/>
              </p:nvSpPr>
              <p:spPr bwMode="auto">
                <a:xfrm>
                  <a:off x="3837" y="2985"/>
                  <a:ext cx="83" cy="112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  <p:sp>
              <p:nvSpPr>
                <p:cNvPr id="44101" name="Rectangle 143"/>
                <p:cNvSpPr>
                  <a:spLocks noChangeArrowheads="1"/>
                </p:cNvSpPr>
                <p:nvPr/>
              </p:nvSpPr>
              <p:spPr bwMode="auto">
                <a:xfrm>
                  <a:off x="3837" y="3271"/>
                  <a:ext cx="83" cy="112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  <p:sp>
              <p:nvSpPr>
                <p:cNvPr id="44102" name="Line 144"/>
                <p:cNvSpPr>
                  <a:spLocks noChangeShapeType="1"/>
                </p:cNvSpPr>
                <p:nvPr/>
              </p:nvSpPr>
              <p:spPr bwMode="auto">
                <a:xfrm>
                  <a:off x="3842" y="3313"/>
                  <a:ext cx="79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  <p:sp>
              <p:nvSpPr>
                <p:cNvPr id="44103" name="Line 145"/>
                <p:cNvSpPr>
                  <a:spLocks noChangeShapeType="1"/>
                </p:cNvSpPr>
                <p:nvPr/>
              </p:nvSpPr>
              <p:spPr bwMode="auto">
                <a:xfrm>
                  <a:off x="3842" y="3050"/>
                  <a:ext cx="76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</p:grpSp>
          <p:grpSp>
            <p:nvGrpSpPr>
              <p:cNvPr id="44081" name="Group 146"/>
              <p:cNvGrpSpPr>
                <a:grpSpLocks/>
              </p:cNvGrpSpPr>
              <p:nvPr/>
            </p:nvGrpSpPr>
            <p:grpSpPr bwMode="auto">
              <a:xfrm>
                <a:off x="2393" y="1277"/>
                <a:ext cx="93" cy="415"/>
                <a:chOff x="3833" y="2985"/>
                <a:chExt cx="93" cy="398"/>
              </a:xfrm>
            </p:grpSpPr>
            <p:sp>
              <p:nvSpPr>
                <p:cNvPr id="44094" name="Rectangle 147"/>
                <p:cNvSpPr>
                  <a:spLocks noChangeArrowheads="1"/>
                </p:cNvSpPr>
                <p:nvPr/>
              </p:nvSpPr>
              <p:spPr bwMode="auto">
                <a:xfrm>
                  <a:off x="3833" y="2985"/>
                  <a:ext cx="93" cy="398"/>
                </a:xfrm>
                <a:prstGeom prst="rect">
                  <a:avLst/>
                </a:prstGeom>
                <a:solidFill>
                  <a:schemeClr val="tx1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  <p:sp>
              <p:nvSpPr>
                <p:cNvPr id="44095" name="Rectangle 148"/>
                <p:cNvSpPr>
                  <a:spLocks noChangeArrowheads="1"/>
                </p:cNvSpPr>
                <p:nvPr/>
              </p:nvSpPr>
              <p:spPr bwMode="auto">
                <a:xfrm>
                  <a:off x="3837" y="2985"/>
                  <a:ext cx="83" cy="112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  <p:sp>
              <p:nvSpPr>
                <p:cNvPr id="44096" name="Rectangle 149"/>
                <p:cNvSpPr>
                  <a:spLocks noChangeArrowheads="1"/>
                </p:cNvSpPr>
                <p:nvPr/>
              </p:nvSpPr>
              <p:spPr bwMode="auto">
                <a:xfrm>
                  <a:off x="3837" y="3271"/>
                  <a:ext cx="83" cy="112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  <p:sp>
              <p:nvSpPr>
                <p:cNvPr id="44097" name="Line 150"/>
                <p:cNvSpPr>
                  <a:spLocks noChangeShapeType="1"/>
                </p:cNvSpPr>
                <p:nvPr/>
              </p:nvSpPr>
              <p:spPr bwMode="auto">
                <a:xfrm>
                  <a:off x="3842" y="3313"/>
                  <a:ext cx="79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  <p:sp>
              <p:nvSpPr>
                <p:cNvPr id="44098" name="Line 151"/>
                <p:cNvSpPr>
                  <a:spLocks noChangeShapeType="1"/>
                </p:cNvSpPr>
                <p:nvPr/>
              </p:nvSpPr>
              <p:spPr bwMode="auto">
                <a:xfrm>
                  <a:off x="3842" y="3050"/>
                  <a:ext cx="76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</p:grpSp>
          <p:grpSp>
            <p:nvGrpSpPr>
              <p:cNvPr id="44082" name="Group 152"/>
              <p:cNvGrpSpPr>
                <a:grpSpLocks/>
              </p:cNvGrpSpPr>
              <p:nvPr/>
            </p:nvGrpSpPr>
            <p:grpSpPr bwMode="auto">
              <a:xfrm>
                <a:off x="2276" y="835"/>
                <a:ext cx="93" cy="416"/>
                <a:chOff x="3833" y="2985"/>
                <a:chExt cx="93" cy="398"/>
              </a:xfrm>
            </p:grpSpPr>
            <p:sp>
              <p:nvSpPr>
                <p:cNvPr id="44089" name="Rectangle 153"/>
                <p:cNvSpPr>
                  <a:spLocks noChangeArrowheads="1"/>
                </p:cNvSpPr>
                <p:nvPr/>
              </p:nvSpPr>
              <p:spPr bwMode="auto">
                <a:xfrm>
                  <a:off x="3833" y="2985"/>
                  <a:ext cx="93" cy="398"/>
                </a:xfrm>
                <a:prstGeom prst="rect">
                  <a:avLst/>
                </a:prstGeom>
                <a:solidFill>
                  <a:schemeClr val="tx1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  <p:sp>
              <p:nvSpPr>
                <p:cNvPr id="44090" name="Rectangle 154"/>
                <p:cNvSpPr>
                  <a:spLocks noChangeArrowheads="1"/>
                </p:cNvSpPr>
                <p:nvPr/>
              </p:nvSpPr>
              <p:spPr bwMode="auto">
                <a:xfrm>
                  <a:off x="3837" y="2985"/>
                  <a:ext cx="83" cy="112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  <p:sp>
              <p:nvSpPr>
                <p:cNvPr id="44091" name="Rectangle 155"/>
                <p:cNvSpPr>
                  <a:spLocks noChangeArrowheads="1"/>
                </p:cNvSpPr>
                <p:nvPr/>
              </p:nvSpPr>
              <p:spPr bwMode="auto">
                <a:xfrm>
                  <a:off x="3837" y="3271"/>
                  <a:ext cx="83" cy="112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  <p:sp>
              <p:nvSpPr>
                <p:cNvPr id="44092" name="Line 156"/>
                <p:cNvSpPr>
                  <a:spLocks noChangeShapeType="1"/>
                </p:cNvSpPr>
                <p:nvPr/>
              </p:nvSpPr>
              <p:spPr bwMode="auto">
                <a:xfrm>
                  <a:off x="3842" y="3313"/>
                  <a:ext cx="79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  <p:sp>
              <p:nvSpPr>
                <p:cNvPr id="44093" name="Line 157"/>
                <p:cNvSpPr>
                  <a:spLocks noChangeShapeType="1"/>
                </p:cNvSpPr>
                <p:nvPr/>
              </p:nvSpPr>
              <p:spPr bwMode="auto">
                <a:xfrm>
                  <a:off x="3842" y="3050"/>
                  <a:ext cx="76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</p:grpSp>
          <p:grpSp>
            <p:nvGrpSpPr>
              <p:cNvPr id="44083" name="Group 158"/>
              <p:cNvGrpSpPr>
                <a:grpSpLocks/>
              </p:cNvGrpSpPr>
              <p:nvPr/>
            </p:nvGrpSpPr>
            <p:grpSpPr bwMode="auto">
              <a:xfrm>
                <a:off x="2393" y="835"/>
                <a:ext cx="93" cy="416"/>
                <a:chOff x="3833" y="2985"/>
                <a:chExt cx="93" cy="398"/>
              </a:xfrm>
            </p:grpSpPr>
            <p:sp>
              <p:nvSpPr>
                <p:cNvPr id="44084" name="Rectangle 159"/>
                <p:cNvSpPr>
                  <a:spLocks noChangeArrowheads="1"/>
                </p:cNvSpPr>
                <p:nvPr/>
              </p:nvSpPr>
              <p:spPr bwMode="auto">
                <a:xfrm>
                  <a:off x="3833" y="2985"/>
                  <a:ext cx="93" cy="398"/>
                </a:xfrm>
                <a:prstGeom prst="rect">
                  <a:avLst/>
                </a:prstGeom>
                <a:solidFill>
                  <a:schemeClr val="tx1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  <p:sp>
              <p:nvSpPr>
                <p:cNvPr id="44085" name="Rectangle 160"/>
                <p:cNvSpPr>
                  <a:spLocks noChangeArrowheads="1"/>
                </p:cNvSpPr>
                <p:nvPr/>
              </p:nvSpPr>
              <p:spPr bwMode="auto">
                <a:xfrm>
                  <a:off x="3837" y="2985"/>
                  <a:ext cx="83" cy="112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  <p:sp>
              <p:nvSpPr>
                <p:cNvPr id="44086" name="Rectangle 161"/>
                <p:cNvSpPr>
                  <a:spLocks noChangeArrowheads="1"/>
                </p:cNvSpPr>
                <p:nvPr/>
              </p:nvSpPr>
              <p:spPr bwMode="auto">
                <a:xfrm>
                  <a:off x="3837" y="3271"/>
                  <a:ext cx="83" cy="112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  <p:sp>
              <p:nvSpPr>
                <p:cNvPr id="44087" name="Line 162"/>
                <p:cNvSpPr>
                  <a:spLocks noChangeShapeType="1"/>
                </p:cNvSpPr>
                <p:nvPr/>
              </p:nvSpPr>
              <p:spPr bwMode="auto">
                <a:xfrm>
                  <a:off x="3842" y="3313"/>
                  <a:ext cx="79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  <p:sp>
              <p:nvSpPr>
                <p:cNvPr id="44088" name="Line 163"/>
                <p:cNvSpPr>
                  <a:spLocks noChangeShapeType="1"/>
                </p:cNvSpPr>
                <p:nvPr/>
              </p:nvSpPr>
              <p:spPr bwMode="auto">
                <a:xfrm>
                  <a:off x="3842" y="3050"/>
                  <a:ext cx="76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</p:grpSp>
        </p:grpSp>
      </p:grpSp>
      <p:grpSp>
        <p:nvGrpSpPr>
          <p:cNvPr id="44046" name="Group 164"/>
          <p:cNvGrpSpPr>
            <a:grpSpLocks/>
          </p:cNvGrpSpPr>
          <p:nvPr/>
        </p:nvGrpSpPr>
        <p:grpSpPr bwMode="auto">
          <a:xfrm>
            <a:off x="5970588" y="2928938"/>
            <a:ext cx="277812" cy="987425"/>
            <a:chOff x="3329" y="2112"/>
            <a:chExt cx="175" cy="622"/>
          </a:xfrm>
        </p:grpSpPr>
        <p:sp>
          <p:nvSpPr>
            <p:cNvPr id="44050" name="AutoShape 165"/>
            <p:cNvSpPr>
              <a:spLocks noChangeArrowheads="1"/>
            </p:cNvSpPr>
            <p:nvPr/>
          </p:nvSpPr>
          <p:spPr bwMode="auto">
            <a:xfrm>
              <a:off x="3329" y="2112"/>
              <a:ext cx="175" cy="622"/>
            </a:xfrm>
            <a:prstGeom prst="roundRect">
              <a:avLst>
                <a:gd name="adj" fmla="val 7463"/>
              </a:avLst>
            </a:prstGeom>
            <a:solidFill>
              <a:srgbClr val="C0C0C0"/>
            </a:solidFill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44051" name="AutoShape 166"/>
            <p:cNvSpPr>
              <a:spLocks noChangeArrowheads="1"/>
            </p:cNvSpPr>
            <p:nvPr/>
          </p:nvSpPr>
          <p:spPr bwMode="auto">
            <a:xfrm>
              <a:off x="3329" y="2238"/>
              <a:ext cx="175" cy="369"/>
            </a:xfrm>
            <a:prstGeom prst="roundRect">
              <a:avLst>
                <a:gd name="adj" fmla="val 9315"/>
              </a:avLst>
            </a:prstGeom>
            <a:solidFill>
              <a:srgbClr val="DDDDDD"/>
            </a:solidFill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pic>
          <p:nvPicPr>
            <p:cNvPr id="44052" name="Picture 16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331" y="2112"/>
              <a:ext cx="47" cy="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53" name="Picture 16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457" y="2685"/>
              <a:ext cx="47" cy="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4047" name="Text Box 169"/>
          <p:cNvSpPr txBox="1">
            <a:spLocks noChangeArrowheads="1"/>
          </p:cNvSpPr>
          <p:nvPr/>
        </p:nvSpPr>
        <p:spPr bwMode="auto">
          <a:xfrm>
            <a:off x="468313" y="4149725"/>
            <a:ext cx="4032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n-US" altLang="ja-JP" b="1">
                <a:solidFill>
                  <a:srgbClr val="FF6600"/>
                </a:solidFill>
                <a:latin typeface="Arial" charset="0"/>
                <a:ea typeface="HGP創英角ｺﾞｼｯｸUB" pitchFamily="50" charset="-128"/>
              </a:rPr>
              <a:t>&lt;</a:t>
            </a:r>
            <a:r>
              <a:rPr kumimoji="1" lang="tr-TR" altLang="ja-JP" b="1">
                <a:solidFill>
                  <a:srgbClr val="FF6600"/>
                </a:solidFill>
                <a:latin typeface="Arial" charset="0"/>
              </a:rPr>
              <a:t>Fonksiyonel Genişleme Kasetleri</a:t>
            </a:r>
            <a:r>
              <a:rPr kumimoji="1" lang="en-US" altLang="ja-JP" b="1">
                <a:solidFill>
                  <a:srgbClr val="FF6600"/>
                </a:solidFill>
                <a:latin typeface="Arial" charset="0"/>
                <a:ea typeface="HGP創英角ｺﾞｼｯｸUB" pitchFamily="50" charset="-128"/>
              </a:rPr>
              <a:t>&gt;</a:t>
            </a:r>
          </a:p>
        </p:txBody>
      </p:sp>
      <p:pic>
        <p:nvPicPr>
          <p:cNvPr id="44048" name="Picture 170" descr="panasonic_logo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5900" y="6343650"/>
            <a:ext cx="20002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9" name="Picture 171" descr="savior-otomasyon-log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08963" y="5922963"/>
            <a:ext cx="935037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2" name="Text Box 13"/>
          <p:cNvSpPr txBox="1">
            <a:spLocks noChangeArrowheads="1"/>
          </p:cNvSpPr>
          <p:nvPr/>
        </p:nvSpPr>
        <p:spPr bwMode="auto">
          <a:xfrm>
            <a:off x="683568" y="1844824"/>
            <a:ext cx="792088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tr-TR" altLang="ja-JP" sz="1600" dirty="0" smtClean="0">
                <a:latin typeface="Arial" charset="0"/>
                <a:ea typeface="HGP創英角ｺﾞｼｯｸUB" pitchFamily="50" charset="-128"/>
              </a:rPr>
              <a:t>Not: Maksimum 8 adet kendi modüllerinden kullanılabilir veya 7 adet kendi modüllerinden FPX-EFP0 çeviri aparatı ile 3 adet de FP0R ek modüllerinden kullanılabilir. </a:t>
            </a:r>
            <a:endParaRPr kumimoji="1" lang="en-US" altLang="ja-JP" sz="1600" dirty="0">
              <a:latin typeface="Arial" charset="0"/>
              <a:ea typeface="HGP創英角ｺﾞｼｯｸUB" pitchFamily="50" charset="-128"/>
            </a:endParaRPr>
          </a:p>
        </p:txBody>
      </p:sp>
      <p:sp>
        <p:nvSpPr>
          <p:cNvPr id="173" name="Text Box 13"/>
          <p:cNvSpPr txBox="1">
            <a:spLocks noChangeArrowheads="1"/>
          </p:cNvSpPr>
          <p:nvPr/>
        </p:nvSpPr>
        <p:spPr bwMode="auto">
          <a:xfrm>
            <a:off x="611560" y="3861048"/>
            <a:ext cx="79208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tr-TR" altLang="ja-JP" sz="1600" dirty="0" smtClean="0">
                <a:latin typeface="Arial" charset="0"/>
                <a:ea typeface="HGP創英角ｺﾞｼｯｸUB" pitchFamily="50" charset="-128"/>
              </a:rPr>
              <a:t>Not: 2 adet AFPX-E16 modülü yan yana takılmamalıdır.</a:t>
            </a:r>
            <a:endParaRPr kumimoji="1" lang="en-US" altLang="ja-JP" sz="1600" dirty="0">
              <a:latin typeface="Arial" charset="0"/>
              <a:ea typeface="HGP創英角ｺﾞｼｯｸUB" pitchFamily="50" charset="-128"/>
            </a:endParaRPr>
          </a:p>
        </p:txBody>
      </p:sp>
      <p:cxnSp>
        <p:nvCxnSpPr>
          <p:cNvPr id="175" name="174 Düz Ok Bağlayıcısı"/>
          <p:cNvCxnSpPr>
            <a:stCxn id="44050" idx="0"/>
          </p:cNvCxnSpPr>
          <p:nvPr/>
        </p:nvCxnSpPr>
        <p:spPr bwMode="auto">
          <a:xfrm flipV="1">
            <a:off x="6109494" y="2636912"/>
            <a:ext cx="478730" cy="29202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6" name="175 Metin kutusu"/>
          <p:cNvSpPr txBox="1"/>
          <p:nvPr/>
        </p:nvSpPr>
        <p:spPr>
          <a:xfrm>
            <a:off x="6588224" y="2420888"/>
            <a:ext cx="1276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FPX-EFP0</a:t>
            </a:r>
            <a:endParaRPr lang="tr-TR" dirty="0"/>
          </a:p>
        </p:txBody>
      </p:sp>
      <p:pic>
        <p:nvPicPr>
          <p:cNvPr id="177" name="Picture 6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552" y="620688"/>
            <a:ext cx="1152128" cy="871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827584" y="2060848"/>
            <a:ext cx="2863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n-US" altLang="ja-JP">
                <a:latin typeface="Arial" charset="0"/>
                <a:ea typeface="HGP創英角ｺﾞｼｯｸUB" pitchFamily="50" charset="-128"/>
              </a:rPr>
              <a:t>FPX-C14: Max. 2 </a:t>
            </a:r>
            <a:r>
              <a:rPr kumimoji="1" lang="tr-TR" altLang="ja-JP">
                <a:latin typeface="Arial" charset="0"/>
              </a:rPr>
              <a:t>tane</a:t>
            </a:r>
            <a:endParaRPr kumimoji="1" lang="en-US" altLang="ja-JP">
              <a:latin typeface="Arial" charset="0"/>
              <a:ea typeface="ＭＳ Ｐゴシック" pitchFamily="34" charset="-128"/>
            </a:endParaRPr>
          </a:p>
          <a:p>
            <a:r>
              <a:rPr kumimoji="1" lang="en-US" altLang="ja-JP">
                <a:latin typeface="Arial" charset="0"/>
                <a:ea typeface="HGP創英角ｺﾞｼｯｸUB" pitchFamily="50" charset="-128"/>
              </a:rPr>
              <a:t>FPX-C30/C60: Max.3 </a:t>
            </a:r>
            <a:r>
              <a:rPr kumimoji="1" lang="tr-TR" altLang="ja-JP">
                <a:latin typeface="Arial" charset="0"/>
              </a:rPr>
              <a:t>tane</a:t>
            </a:r>
            <a:endParaRPr kumimoji="1" lang="en-US" altLang="ja-JP">
              <a:latin typeface="Arial" charset="0"/>
              <a:ea typeface="ＭＳ Ｐゴシック" pitchFamily="34" charset="-128"/>
            </a:endParaRPr>
          </a:p>
        </p:txBody>
      </p:sp>
      <p:grpSp>
        <p:nvGrpSpPr>
          <p:cNvPr id="47107" name="Group 3"/>
          <p:cNvGrpSpPr>
            <a:grpSpLocks/>
          </p:cNvGrpSpPr>
          <p:nvPr/>
        </p:nvGrpSpPr>
        <p:grpSpPr bwMode="auto">
          <a:xfrm>
            <a:off x="1042988" y="4005263"/>
            <a:ext cx="1752600" cy="1692275"/>
            <a:chOff x="3765" y="2387"/>
            <a:chExt cx="794" cy="767"/>
          </a:xfrm>
        </p:grpSpPr>
        <p:grpSp>
          <p:nvGrpSpPr>
            <p:cNvPr id="47125" name="Group 4"/>
            <p:cNvGrpSpPr>
              <a:grpSpLocks/>
            </p:cNvGrpSpPr>
            <p:nvPr/>
          </p:nvGrpSpPr>
          <p:grpSpPr bwMode="auto">
            <a:xfrm>
              <a:off x="3765" y="2387"/>
              <a:ext cx="794" cy="767"/>
              <a:chOff x="3957" y="2013"/>
              <a:chExt cx="794" cy="767"/>
            </a:xfrm>
          </p:grpSpPr>
          <p:sp>
            <p:nvSpPr>
              <p:cNvPr id="47135" name="AutoShape 5"/>
              <p:cNvSpPr>
                <a:spLocks noChangeArrowheads="1"/>
              </p:cNvSpPr>
              <p:nvPr/>
            </p:nvSpPr>
            <p:spPr bwMode="auto">
              <a:xfrm>
                <a:off x="3957" y="2013"/>
                <a:ext cx="794" cy="732"/>
              </a:xfrm>
              <a:prstGeom prst="cube">
                <a:avLst>
                  <a:gd name="adj" fmla="val 14454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tr-TR"/>
              </a:p>
            </p:txBody>
          </p:sp>
          <p:pic>
            <p:nvPicPr>
              <p:cNvPr id="47136" name="Picture 6" descr="XD401_2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957" y="2123"/>
                <a:ext cx="689" cy="6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47126" name="Group 7"/>
            <p:cNvGrpSpPr>
              <a:grpSpLocks/>
            </p:cNvGrpSpPr>
            <p:nvPr/>
          </p:nvGrpSpPr>
          <p:grpSpPr bwMode="auto">
            <a:xfrm>
              <a:off x="3910" y="2630"/>
              <a:ext cx="280" cy="399"/>
              <a:chOff x="3867" y="2573"/>
              <a:chExt cx="501" cy="712"/>
            </a:xfrm>
          </p:grpSpPr>
          <p:sp>
            <p:nvSpPr>
              <p:cNvPr id="47133" name="AutoShape 8"/>
              <p:cNvSpPr>
                <a:spLocks noChangeArrowheads="1"/>
              </p:cNvSpPr>
              <p:nvPr/>
            </p:nvSpPr>
            <p:spPr bwMode="auto">
              <a:xfrm>
                <a:off x="3867" y="2573"/>
                <a:ext cx="501" cy="711"/>
              </a:xfrm>
              <a:prstGeom prst="cube">
                <a:avLst>
                  <a:gd name="adj" fmla="val 8176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tr-TR"/>
              </a:p>
            </p:txBody>
          </p:sp>
          <p:pic>
            <p:nvPicPr>
              <p:cNvPr id="47134" name="Picture 9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878" y="2630"/>
                <a:ext cx="449" cy="6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47127" name="Group 10"/>
            <p:cNvGrpSpPr>
              <a:grpSpLocks/>
            </p:cNvGrpSpPr>
            <p:nvPr/>
          </p:nvGrpSpPr>
          <p:grpSpPr bwMode="auto">
            <a:xfrm>
              <a:off x="4168" y="2630"/>
              <a:ext cx="280" cy="399"/>
              <a:chOff x="3867" y="2573"/>
              <a:chExt cx="501" cy="712"/>
            </a:xfrm>
          </p:grpSpPr>
          <p:sp>
            <p:nvSpPr>
              <p:cNvPr id="47131" name="AutoShape 11"/>
              <p:cNvSpPr>
                <a:spLocks noChangeArrowheads="1"/>
              </p:cNvSpPr>
              <p:nvPr/>
            </p:nvSpPr>
            <p:spPr bwMode="auto">
              <a:xfrm>
                <a:off x="3867" y="2573"/>
                <a:ext cx="501" cy="711"/>
              </a:xfrm>
              <a:prstGeom prst="cube">
                <a:avLst>
                  <a:gd name="adj" fmla="val 8176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tr-TR"/>
              </a:p>
            </p:txBody>
          </p:sp>
          <p:pic>
            <p:nvPicPr>
              <p:cNvPr id="47132" name="Picture 1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878" y="2630"/>
                <a:ext cx="449" cy="6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47128" name="Group 13"/>
            <p:cNvGrpSpPr>
              <a:grpSpLocks/>
            </p:cNvGrpSpPr>
            <p:nvPr/>
          </p:nvGrpSpPr>
          <p:grpSpPr bwMode="auto">
            <a:xfrm>
              <a:off x="3886" y="2654"/>
              <a:ext cx="281" cy="399"/>
              <a:chOff x="3867" y="2573"/>
              <a:chExt cx="501" cy="712"/>
            </a:xfrm>
          </p:grpSpPr>
          <p:sp>
            <p:nvSpPr>
              <p:cNvPr id="47129" name="AutoShape 14"/>
              <p:cNvSpPr>
                <a:spLocks noChangeArrowheads="1"/>
              </p:cNvSpPr>
              <p:nvPr/>
            </p:nvSpPr>
            <p:spPr bwMode="auto">
              <a:xfrm>
                <a:off x="3867" y="2573"/>
                <a:ext cx="501" cy="711"/>
              </a:xfrm>
              <a:prstGeom prst="cube">
                <a:avLst>
                  <a:gd name="adj" fmla="val 8176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tr-TR"/>
              </a:p>
            </p:txBody>
          </p:sp>
          <p:pic>
            <p:nvPicPr>
              <p:cNvPr id="47130" name="Picture 15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878" y="2630"/>
                <a:ext cx="449" cy="6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47108" name="Text Box 16"/>
          <p:cNvSpPr txBox="1">
            <a:spLocks noChangeArrowheads="1"/>
          </p:cNvSpPr>
          <p:nvPr/>
        </p:nvSpPr>
        <p:spPr bwMode="auto">
          <a:xfrm>
            <a:off x="5364088" y="4077072"/>
            <a:ext cx="348845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tr-TR" altLang="ja-JP" sz="1400" dirty="0" smtClean="0">
                <a:latin typeface="Arial" charset="0"/>
              </a:rPr>
              <a:t>Haberleşme </a:t>
            </a:r>
            <a:r>
              <a:rPr kumimoji="1" lang="tr-TR" altLang="ja-JP" sz="1400" dirty="0">
                <a:latin typeface="Arial" charset="0"/>
              </a:rPr>
              <a:t>kasetlerinin ekleneceği kısım</a:t>
            </a:r>
            <a:endParaRPr kumimoji="1" lang="en-US" altLang="ja-JP" sz="1400" dirty="0">
              <a:latin typeface="Arial" charset="0"/>
              <a:ea typeface="ＭＳ Ｐゴシック" pitchFamily="34" charset="-128"/>
            </a:endParaRPr>
          </a:p>
          <a:p>
            <a:r>
              <a:rPr kumimoji="1" lang="en-US" altLang="ja-JP" sz="1200" dirty="0">
                <a:latin typeface="Arial" charset="0"/>
                <a:ea typeface="HGP創英角ｺﾞｼｯｸUB" pitchFamily="50" charset="-128"/>
              </a:rPr>
              <a:t>(</a:t>
            </a:r>
            <a:r>
              <a:rPr kumimoji="1" lang="tr-TR" altLang="ja-JP" sz="1200" dirty="0">
                <a:latin typeface="Arial" charset="0"/>
              </a:rPr>
              <a:t>Sadece 1 adet haberleşme kaseti eklenebilir</a:t>
            </a:r>
            <a:r>
              <a:rPr kumimoji="1" lang="en-US" altLang="ja-JP" sz="1200" dirty="0">
                <a:latin typeface="Arial" charset="0"/>
                <a:ea typeface="HGP創英角ｺﾞｼｯｸUB" pitchFamily="50" charset="-128"/>
              </a:rPr>
              <a:t>)</a:t>
            </a:r>
            <a:endParaRPr kumimoji="1" lang="en-US" altLang="ja-JP" sz="1400" dirty="0">
              <a:latin typeface="Arial" charset="0"/>
              <a:ea typeface="HGP創英角ｺﾞｼｯｸUB" pitchFamily="50" charset="-128"/>
            </a:endParaRPr>
          </a:p>
        </p:txBody>
      </p:sp>
      <p:grpSp>
        <p:nvGrpSpPr>
          <p:cNvPr id="47109" name="Group 17"/>
          <p:cNvGrpSpPr>
            <a:grpSpLocks/>
          </p:cNvGrpSpPr>
          <p:nvPr/>
        </p:nvGrpSpPr>
        <p:grpSpPr bwMode="auto">
          <a:xfrm>
            <a:off x="3635375" y="4581525"/>
            <a:ext cx="1524000" cy="915988"/>
            <a:chOff x="1986" y="3723"/>
            <a:chExt cx="835" cy="501"/>
          </a:xfrm>
        </p:grpSpPr>
        <p:sp>
          <p:nvSpPr>
            <p:cNvPr id="47115" name="Rectangle 18"/>
            <p:cNvSpPr>
              <a:spLocks noChangeArrowheads="1"/>
            </p:cNvSpPr>
            <p:nvPr/>
          </p:nvSpPr>
          <p:spPr bwMode="auto">
            <a:xfrm>
              <a:off x="1986" y="3858"/>
              <a:ext cx="835" cy="36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grpSp>
          <p:nvGrpSpPr>
            <p:cNvPr id="47116" name="Group 19"/>
            <p:cNvGrpSpPr>
              <a:grpSpLocks/>
            </p:cNvGrpSpPr>
            <p:nvPr/>
          </p:nvGrpSpPr>
          <p:grpSpPr bwMode="auto">
            <a:xfrm>
              <a:off x="2238" y="3795"/>
              <a:ext cx="285" cy="62"/>
              <a:chOff x="2630" y="3106"/>
              <a:chExt cx="285" cy="62"/>
            </a:xfrm>
          </p:grpSpPr>
          <p:sp>
            <p:nvSpPr>
              <p:cNvPr id="47123" name="Rectangle 20"/>
              <p:cNvSpPr>
                <a:spLocks noChangeArrowheads="1"/>
              </p:cNvSpPr>
              <p:nvPr/>
            </p:nvSpPr>
            <p:spPr bwMode="auto">
              <a:xfrm>
                <a:off x="2630" y="3106"/>
                <a:ext cx="285" cy="62"/>
              </a:xfrm>
              <a:prstGeom prst="rect">
                <a:avLst/>
              </a:prstGeom>
              <a:solidFill>
                <a:srgbClr val="DDDD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47124" name="Rectangle 21"/>
              <p:cNvSpPr>
                <a:spLocks noChangeArrowheads="1"/>
              </p:cNvSpPr>
              <p:nvPr/>
            </p:nvSpPr>
            <p:spPr bwMode="auto">
              <a:xfrm>
                <a:off x="2648" y="3120"/>
                <a:ext cx="254" cy="47"/>
              </a:xfrm>
              <a:prstGeom prst="rect">
                <a:avLst/>
              </a:prstGeom>
              <a:solidFill>
                <a:srgbClr val="0099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tr-TR"/>
              </a:p>
            </p:txBody>
          </p:sp>
        </p:grpSp>
        <p:grpSp>
          <p:nvGrpSpPr>
            <p:cNvPr id="47117" name="Group 22"/>
            <p:cNvGrpSpPr>
              <a:grpSpLocks/>
            </p:cNvGrpSpPr>
            <p:nvPr/>
          </p:nvGrpSpPr>
          <p:grpSpPr bwMode="auto">
            <a:xfrm>
              <a:off x="2532" y="3795"/>
              <a:ext cx="285" cy="62"/>
              <a:chOff x="2630" y="3106"/>
              <a:chExt cx="285" cy="62"/>
            </a:xfrm>
          </p:grpSpPr>
          <p:sp>
            <p:nvSpPr>
              <p:cNvPr id="47121" name="Rectangle 23"/>
              <p:cNvSpPr>
                <a:spLocks noChangeArrowheads="1"/>
              </p:cNvSpPr>
              <p:nvPr/>
            </p:nvSpPr>
            <p:spPr bwMode="auto">
              <a:xfrm>
                <a:off x="2630" y="3106"/>
                <a:ext cx="285" cy="62"/>
              </a:xfrm>
              <a:prstGeom prst="rect">
                <a:avLst/>
              </a:prstGeom>
              <a:solidFill>
                <a:srgbClr val="DDDD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47122" name="Rectangle 24"/>
              <p:cNvSpPr>
                <a:spLocks noChangeArrowheads="1"/>
              </p:cNvSpPr>
              <p:nvPr/>
            </p:nvSpPr>
            <p:spPr bwMode="auto">
              <a:xfrm>
                <a:off x="2648" y="3120"/>
                <a:ext cx="254" cy="47"/>
              </a:xfrm>
              <a:prstGeom prst="rect">
                <a:avLst/>
              </a:prstGeom>
              <a:solidFill>
                <a:srgbClr val="0099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tr-TR"/>
              </a:p>
            </p:txBody>
          </p:sp>
        </p:grpSp>
        <p:grpSp>
          <p:nvGrpSpPr>
            <p:cNvPr id="47118" name="Group 25"/>
            <p:cNvGrpSpPr>
              <a:grpSpLocks/>
            </p:cNvGrpSpPr>
            <p:nvPr/>
          </p:nvGrpSpPr>
          <p:grpSpPr bwMode="auto">
            <a:xfrm>
              <a:off x="2238" y="3723"/>
              <a:ext cx="285" cy="62"/>
              <a:chOff x="2630" y="3106"/>
              <a:chExt cx="285" cy="62"/>
            </a:xfrm>
          </p:grpSpPr>
          <p:sp>
            <p:nvSpPr>
              <p:cNvPr id="47119" name="Rectangle 26"/>
              <p:cNvSpPr>
                <a:spLocks noChangeArrowheads="1"/>
              </p:cNvSpPr>
              <p:nvPr/>
            </p:nvSpPr>
            <p:spPr bwMode="auto">
              <a:xfrm>
                <a:off x="2630" y="3106"/>
                <a:ext cx="285" cy="62"/>
              </a:xfrm>
              <a:prstGeom prst="rect">
                <a:avLst/>
              </a:prstGeom>
              <a:solidFill>
                <a:srgbClr val="DDDD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47120" name="Rectangle 27"/>
              <p:cNvSpPr>
                <a:spLocks noChangeArrowheads="1"/>
              </p:cNvSpPr>
              <p:nvPr/>
            </p:nvSpPr>
            <p:spPr bwMode="auto">
              <a:xfrm>
                <a:off x="2648" y="3120"/>
                <a:ext cx="254" cy="47"/>
              </a:xfrm>
              <a:prstGeom prst="rect">
                <a:avLst/>
              </a:prstGeom>
              <a:solidFill>
                <a:srgbClr val="0099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tr-TR"/>
              </a:p>
            </p:txBody>
          </p:sp>
        </p:grpSp>
      </p:grpSp>
      <p:sp>
        <p:nvSpPr>
          <p:cNvPr id="47110" name="Line 29"/>
          <p:cNvSpPr>
            <a:spLocks noChangeShapeType="1"/>
          </p:cNvSpPr>
          <p:nvPr/>
        </p:nvSpPr>
        <p:spPr bwMode="auto">
          <a:xfrm flipV="1">
            <a:off x="4473575" y="4365103"/>
            <a:ext cx="890513" cy="218009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47111" name="Rectangle 32"/>
          <p:cNvSpPr>
            <a:spLocks noChangeArrowheads="1"/>
          </p:cNvSpPr>
          <p:nvPr/>
        </p:nvSpPr>
        <p:spPr bwMode="auto">
          <a:xfrm>
            <a:off x="827584" y="2708920"/>
            <a:ext cx="792088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tr-TR" altLang="ja-JP" dirty="0">
                <a:latin typeface="Arial" charset="0"/>
              </a:rPr>
              <a:t>Üst kısma sadece haberleşme kasetleri 3. fonksiyon kaseti olarak eklenebilir.</a:t>
            </a:r>
          </a:p>
          <a:p>
            <a:pPr>
              <a:spcBef>
                <a:spcPct val="50000"/>
              </a:spcBef>
            </a:pPr>
            <a:r>
              <a:rPr kumimoji="1" lang="tr-TR" altLang="ja-JP" dirty="0">
                <a:latin typeface="Arial" charset="0"/>
              </a:rPr>
              <a:t>(sadece 1 tane haberleşme kaseti eklenebilir.)</a:t>
            </a:r>
          </a:p>
        </p:txBody>
      </p:sp>
      <p:pic>
        <p:nvPicPr>
          <p:cNvPr id="47112" name="Picture 34" descr="panasonic_logo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6343650"/>
            <a:ext cx="20002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3" name="Rectangle 3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tr-TR" altLang="ja-JP" sz="3200" b="1" dirty="0" smtClean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CPU’ya Eklenebilecek Maksimum Kaset Sayısı</a:t>
            </a:r>
            <a:endParaRPr lang="tr-TR" sz="3200" b="1" dirty="0" smtClean="0">
              <a:solidFill>
                <a:schemeClr val="accent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7114" name="Picture 36" descr="savior-otomasyon-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56550" y="5661025"/>
            <a:ext cx="935038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552" y="620688"/>
            <a:ext cx="1152128" cy="871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tr-TR" sz="3200" b="1" dirty="0" smtClean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FPX Çeşitli Ürün Modelleri</a:t>
            </a:r>
          </a:p>
        </p:txBody>
      </p:sp>
      <p:sp>
        <p:nvSpPr>
          <p:cNvPr id="43011" name="Text Box 5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ja-JP" sz="1700" b="1" dirty="0" smtClean="0">
                <a:solidFill>
                  <a:srgbClr val="FF6600"/>
                </a:solidFill>
                <a:ea typeface="ＭＳ Ｐゴシック" pitchFamily="34" charset="-128"/>
              </a:rPr>
              <a:t>&lt;</a:t>
            </a:r>
            <a:r>
              <a:rPr kumimoji="1" lang="tr-TR" altLang="ja-JP" sz="1700" b="1" dirty="0" smtClean="0">
                <a:solidFill>
                  <a:srgbClr val="FF6600"/>
                </a:solidFill>
              </a:rPr>
              <a:t>CPU Modülleri</a:t>
            </a:r>
            <a:r>
              <a:rPr kumimoji="1" lang="en-US" altLang="ja-JP" sz="1700" b="1" dirty="0" smtClean="0">
                <a:solidFill>
                  <a:srgbClr val="FF6600"/>
                </a:solidFill>
                <a:ea typeface="ＭＳ Ｐゴシック" pitchFamily="34" charset="-128"/>
              </a:rPr>
              <a:t>&gt;</a:t>
            </a:r>
            <a:endParaRPr kumimoji="1" lang="tr-TR" altLang="ja-JP" sz="1700" b="1" dirty="0" smtClean="0">
              <a:solidFill>
                <a:srgbClr val="FF6600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kumimoji="1" lang="en-US" altLang="ja-JP" sz="1700" b="1" dirty="0" smtClean="0">
              <a:solidFill>
                <a:srgbClr val="FF6600"/>
              </a:solidFill>
              <a:ea typeface="ＭＳ Ｐゴシック" pitchFamily="34" charset="-128"/>
            </a:endParaRPr>
          </a:p>
        </p:txBody>
      </p:sp>
      <p:sp>
        <p:nvSpPr>
          <p:cNvPr id="43013" name="Text Box 9"/>
          <p:cNvSpPr txBox="1">
            <a:spLocks noChangeArrowheads="1"/>
          </p:cNvSpPr>
          <p:nvPr/>
        </p:nvSpPr>
        <p:spPr bwMode="auto">
          <a:xfrm>
            <a:off x="1763688" y="2204864"/>
            <a:ext cx="33940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en-US" altLang="ja-JP" sz="1600" b="1" dirty="0">
                <a:latin typeface="Arial" charset="0"/>
                <a:ea typeface="HGP創英角ｺﾞｼｯｸUB" pitchFamily="50" charset="-128"/>
              </a:rPr>
              <a:t>AFPX-C</a:t>
            </a:r>
            <a:r>
              <a:rPr kumimoji="1" lang="tr-TR" altLang="ja-JP" sz="1600" b="1" dirty="0">
                <a:latin typeface="Arial" charset="0"/>
              </a:rPr>
              <a:t>38AT</a:t>
            </a:r>
            <a:endParaRPr kumimoji="1" lang="en-US" altLang="ja-JP" sz="1600" b="1" dirty="0">
              <a:latin typeface="Arial" charset="0"/>
              <a:ea typeface="ＭＳ Ｐゴシック" pitchFamily="34" charset="-128"/>
            </a:endParaRPr>
          </a:p>
          <a:p>
            <a:r>
              <a:rPr kumimoji="1" lang="tr-TR" altLang="ja-JP" sz="1400" dirty="0">
                <a:latin typeface="Arial" charset="0"/>
              </a:rPr>
              <a:t>Giriş</a:t>
            </a:r>
            <a:r>
              <a:rPr kumimoji="1" lang="en-US" altLang="ja-JP" sz="1400" dirty="0">
                <a:latin typeface="Arial" charset="0"/>
                <a:ea typeface="HGP創英角ｺﾞｼｯｸUB" pitchFamily="50" charset="-128"/>
              </a:rPr>
              <a:t>: </a:t>
            </a:r>
            <a:r>
              <a:rPr kumimoji="1" lang="tr-TR" altLang="ja-JP" sz="1400" dirty="0">
                <a:latin typeface="Arial" charset="0"/>
              </a:rPr>
              <a:t>24</a:t>
            </a:r>
            <a:endParaRPr kumimoji="1" lang="en-US" altLang="ja-JP" sz="1400" dirty="0">
              <a:latin typeface="Arial" charset="0"/>
              <a:ea typeface="ＭＳ Ｐゴシック" pitchFamily="34" charset="-128"/>
            </a:endParaRPr>
          </a:p>
          <a:p>
            <a:r>
              <a:rPr kumimoji="1" lang="tr-TR" altLang="ja-JP" sz="1400" dirty="0">
                <a:latin typeface="Arial" charset="0"/>
              </a:rPr>
              <a:t>Çıkış</a:t>
            </a:r>
            <a:r>
              <a:rPr kumimoji="1" lang="en-US" altLang="ja-JP" sz="1400" dirty="0">
                <a:latin typeface="Arial" charset="0"/>
                <a:ea typeface="HGP創英角ｺﾞｼｯｸUB" pitchFamily="50" charset="-128"/>
              </a:rPr>
              <a:t>: </a:t>
            </a:r>
            <a:r>
              <a:rPr kumimoji="1" lang="tr-TR" altLang="ja-JP" sz="1400" dirty="0">
                <a:latin typeface="Arial" charset="0"/>
              </a:rPr>
              <a:t>14 </a:t>
            </a:r>
            <a:r>
              <a:rPr kumimoji="1" lang="tr-TR" altLang="ja-JP" sz="1400" dirty="0" smtClean="0">
                <a:latin typeface="Arial" charset="0"/>
              </a:rPr>
              <a:t>Tr</a:t>
            </a:r>
            <a:endParaRPr kumimoji="1" lang="tr-TR" altLang="ja-JP" sz="1400" dirty="0">
              <a:latin typeface="Arial" charset="0"/>
            </a:endParaRPr>
          </a:p>
          <a:p>
            <a:r>
              <a:rPr kumimoji="1" lang="tr-TR" altLang="ja-JP" sz="1400" dirty="0">
                <a:latin typeface="Arial" charset="0"/>
              </a:rPr>
              <a:t>Analog giriş: 4</a:t>
            </a:r>
          </a:p>
          <a:p>
            <a:r>
              <a:rPr kumimoji="1" lang="tr-TR" altLang="ja-JP" sz="1400" dirty="0">
                <a:latin typeface="Arial" charset="0"/>
              </a:rPr>
              <a:t>Analog çıkış: 2</a:t>
            </a:r>
            <a:endParaRPr kumimoji="1" lang="en-US" altLang="ja-JP" sz="1400" dirty="0">
              <a:latin typeface="Arial" charset="0"/>
              <a:ea typeface="HGP創英角ｺﾞｼｯｸUB" pitchFamily="50" charset="-128"/>
            </a:endParaRPr>
          </a:p>
        </p:txBody>
      </p:sp>
      <p:sp>
        <p:nvSpPr>
          <p:cNvPr id="43015" name="Text Box 11"/>
          <p:cNvSpPr txBox="1">
            <a:spLocks noChangeArrowheads="1"/>
          </p:cNvSpPr>
          <p:nvPr/>
        </p:nvSpPr>
        <p:spPr bwMode="auto">
          <a:xfrm>
            <a:off x="1835696" y="4149080"/>
            <a:ext cx="33940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en-US" altLang="ja-JP" sz="1600" b="1" dirty="0">
                <a:latin typeface="Arial" charset="0"/>
                <a:ea typeface="HGP創英角ｺﾞｼｯｸUB" pitchFamily="50" charset="-128"/>
              </a:rPr>
              <a:t>FP</a:t>
            </a:r>
            <a:r>
              <a:rPr kumimoji="1" lang="tr-TR" altLang="ja-JP" sz="1600" b="1" dirty="0">
                <a:latin typeface="Arial" charset="0"/>
              </a:rPr>
              <a:t>-</a:t>
            </a:r>
            <a:r>
              <a:rPr kumimoji="1" lang="en-US" altLang="ja-JP" sz="1600" b="1" dirty="0">
                <a:latin typeface="Arial" charset="0"/>
                <a:ea typeface="HGP創英角ｺﾞｼｯｸUB" pitchFamily="50" charset="-128"/>
              </a:rPr>
              <a:t>X</a:t>
            </a:r>
            <a:r>
              <a:rPr kumimoji="1" lang="tr-TR" altLang="ja-JP" sz="1600" b="1" dirty="0">
                <a:latin typeface="Arial" charset="0"/>
              </a:rPr>
              <a:t>0L40MR</a:t>
            </a:r>
            <a:endParaRPr kumimoji="1" lang="en-US" altLang="ja-JP" sz="1600" b="1" dirty="0">
              <a:latin typeface="Arial" charset="0"/>
              <a:ea typeface="ＭＳ Ｐゴシック" pitchFamily="34" charset="-128"/>
            </a:endParaRPr>
          </a:p>
          <a:p>
            <a:r>
              <a:rPr kumimoji="1" lang="tr-TR" altLang="ja-JP" sz="1400" dirty="0">
                <a:latin typeface="Arial" charset="0"/>
              </a:rPr>
              <a:t>Giriş</a:t>
            </a:r>
            <a:r>
              <a:rPr kumimoji="1" lang="en-US" altLang="ja-JP" sz="1400" dirty="0">
                <a:latin typeface="Arial" charset="0"/>
                <a:ea typeface="HGP創英角ｺﾞｼｯｸUB" pitchFamily="50" charset="-128"/>
              </a:rPr>
              <a:t>: </a:t>
            </a:r>
            <a:r>
              <a:rPr kumimoji="1" lang="tr-TR" altLang="ja-JP" sz="1400" dirty="0">
                <a:latin typeface="Arial" charset="0"/>
              </a:rPr>
              <a:t>24</a:t>
            </a:r>
            <a:endParaRPr kumimoji="1" lang="en-US" altLang="ja-JP" sz="1400" dirty="0">
              <a:latin typeface="Arial" charset="0"/>
              <a:ea typeface="ＭＳ Ｐゴシック" pitchFamily="34" charset="-128"/>
            </a:endParaRPr>
          </a:p>
          <a:p>
            <a:r>
              <a:rPr kumimoji="1" lang="tr-TR" altLang="ja-JP" sz="1400" dirty="0">
                <a:latin typeface="Arial" charset="0"/>
              </a:rPr>
              <a:t>Çıkış</a:t>
            </a:r>
            <a:r>
              <a:rPr kumimoji="1" lang="en-US" altLang="ja-JP" sz="1400" dirty="0">
                <a:latin typeface="Arial" charset="0"/>
                <a:ea typeface="HGP創英角ｺﾞｼｯｸUB" pitchFamily="50" charset="-128"/>
              </a:rPr>
              <a:t>: </a:t>
            </a:r>
            <a:r>
              <a:rPr kumimoji="1" lang="tr-TR" altLang="ja-JP" sz="1400" dirty="0">
                <a:latin typeface="Arial" charset="0"/>
              </a:rPr>
              <a:t>12 röle </a:t>
            </a:r>
            <a:r>
              <a:rPr kumimoji="1" lang="tr-TR" altLang="ja-JP" sz="1400" dirty="0" smtClean="0">
                <a:latin typeface="Arial" charset="0"/>
              </a:rPr>
              <a:t>+ 4Tr</a:t>
            </a:r>
            <a:r>
              <a:rPr kumimoji="1" lang="tr-TR" altLang="ja-JP" sz="1400" dirty="0">
                <a:latin typeface="Arial" charset="0"/>
              </a:rPr>
              <a:t>.</a:t>
            </a:r>
          </a:p>
          <a:p>
            <a:r>
              <a:rPr kumimoji="1" lang="tr-TR" altLang="ja-JP" sz="1400" dirty="0">
                <a:latin typeface="Arial" charset="0"/>
              </a:rPr>
              <a:t>Analog giriş: </a:t>
            </a:r>
            <a:r>
              <a:rPr kumimoji="1" lang="tr-TR" altLang="ja-JP" sz="1400" dirty="0" smtClean="0">
                <a:latin typeface="Arial" charset="0"/>
              </a:rPr>
              <a:t>2</a:t>
            </a:r>
          </a:p>
          <a:p>
            <a:r>
              <a:rPr kumimoji="1" lang="tr-TR" altLang="ja-JP" sz="1400" dirty="0" smtClean="0">
                <a:latin typeface="Arial" charset="0"/>
              </a:rPr>
              <a:t>1Ad RS-485</a:t>
            </a:r>
            <a:endParaRPr kumimoji="1" lang="tr-TR" altLang="ja-JP" sz="1400" dirty="0">
              <a:latin typeface="Arial" charset="0"/>
            </a:endParaRPr>
          </a:p>
        </p:txBody>
      </p:sp>
      <p:pic>
        <p:nvPicPr>
          <p:cNvPr id="43016" name="Picture 12" descr="panasonic_logo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900" y="6165850"/>
            <a:ext cx="20002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7" name="Picture 13" descr="savior-otomasyon-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650" y="5661025"/>
            <a:ext cx="935038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07904" y="1556792"/>
            <a:ext cx="2952328" cy="2355581"/>
          </a:xfrm>
          <a:prstGeom prst="rect">
            <a:avLst/>
          </a:prstGeom>
          <a:noFill/>
        </p:spPr>
      </p:pic>
      <p:grpSp>
        <p:nvGrpSpPr>
          <p:cNvPr id="13" name="Group 2"/>
          <p:cNvGrpSpPr>
            <a:grpSpLocks/>
          </p:cNvGrpSpPr>
          <p:nvPr/>
        </p:nvGrpSpPr>
        <p:grpSpPr bwMode="auto">
          <a:xfrm>
            <a:off x="3779912" y="4005064"/>
            <a:ext cx="3528392" cy="2304256"/>
            <a:chOff x="1858" y="3945"/>
            <a:chExt cx="3520" cy="2248"/>
          </a:xfrm>
        </p:grpSpPr>
        <p:grpSp>
          <p:nvGrpSpPr>
            <p:cNvPr id="14" name="Group 3"/>
            <p:cNvGrpSpPr>
              <a:grpSpLocks/>
            </p:cNvGrpSpPr>
            <p:nvPr/>
          </p:nvGrpSpPr>
          <p:grpSpPr bwMode="auto">
            <a:xfrm>
              <a:off x="1858" y="3945"/>
              <a:ext cx="3520" cy="2248"/>
              <a:chOff x="1858" y="3945"/>
              <a:chExt cx="3520" cy="2248"/>
            </a:xfrm>
          </p:grpSpPr>
          <p:pic>
            <p:nvPicPr>
              <p:cNvPr id="18" name="Picture 4" descr="FP-X0L40正面"/>
              <p:cNvPicPr>
                <a:picLocks noChangeAspect="1" noChangeArrowheads="1"/>
              </p:cNvPicPr>
              <p:nvPr/>
            </p:nvPicPr>
            <p:blipFill>
              <a:blip r:embed="rId5" cstate="print">
                <a:lum contrast="-24000"/>
              </a:blip>
              <a:srcRect/>
              <a:stretch>
                <a:fillRect/>
              </a:stretch>
            </p:blipFill>
            <p:spPr bwMode="auto">
              <a:xfrm>
                <a:off x="1858" y="3945"/>
                <a:ext cx="3520" cy="22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" name="Picture 5" descr="image02"/>
              <p:cNvPicPr>
                <a:picLocks noChangeAspect="1" noChangeArrowheads="1"/>
              </p:cNvPicPr>
              <p:nvPr/>
            </p:nvPicPr>
            <p:blipFill>
              <a:blip r:embed="rId6" cstate="print">
                <a:lum contrast="-18000"/>
              </a:blip>
              <a:srcRect/>
              <a:stretch>
                <a:fillRect/>
              </a:stretch>
            </p:blipFill>
            <p:spPr bwMode="auto">
              <a:xfrm>
                <a:off x="2848" y="4842"/>
                <a:ext cx="668" cy="3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" name="Picture 6" descr="image03"/>
              <p:cNvPicPr>
                <a:picLocks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1896" y="4190"/>
                <a:ext cx="558" cy="5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5" name="Picture 7" descr="FP-X0 L40_RUNPROG"/>
            <p:cNvPicPr>
              <a:picLocks noChangeAspect="1" noChangeArrowheads="1"/>
            </p:cNvPicPr>
            <p:nvPr/>
          </p:nvPicPr>
          <p:blipFill>
            <a:blip r:embed="rId8" cstate="print">
              <a:lum contrast="-12000"/>
            </a:blip>
            <a:srcRect/>
            <a:stretch>
              <a:fillRect/>
            </a:stretch>
          </p:blipFill>
          <p:spPr bwMode="auto">
            <a:xfrm>
              <a:off x="2086" y="4790"/>
              <a:ext cx="211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8" descr="FP-X0 L40_tanshi_ue"/>
            <p:cNvPicPr>
              <a:picLocks noChangeAspect="1" noChangeArrowheads="1"/>
            </p:cNvPicPr>
            <p:nvPr/>
          </p:nvPicPr>
          <p:blipFill>
            <a:blip r:embed="rId9" cstate="print">
              <a:lum contrast="-24000"/>
            </a:blip>
            <a:srcRect/>
            <a:stretch>
              <a:fillRect/>
            </a:stretch>
          </p:blipFill>
          <p:spPr bwMode="auto">
            <a:xfrm>
              <a:off x="2493" y="4411"/>
              <a:ext cx="2829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9" descr="FP-X0 L40_tanshi_shita"/>
            <p:cNvPicPr>
              <a:picLocks noChangeAspect="1" noChangeArrowheads="1"/>
            </p:cNvPicPr>
            <p:nvPr/>
          </p:nvPicPr>
          <p:blipFill>
            <a:blip r:embed="rId10" cstate="print">
              <a:lum contrast="-24000"/>
            </a:blip>
            <a:srcRect/>
            <a:stretch>
              <a:fillRect/>
            </a:stretch>
          </p:blipFill>
          <p:spPr bwMode="auto">
            <a:xfrm>
              <a:off x="2384" y="5404"/>
              <a:ext cx="2865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tr-TR" sz="6000" dirty="0" smtClean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FPX-C38AT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tr-TR" sz="2000" dirty="0" smtClean="0"/>
              <a:t>24 (</a:t>
            </a:r>
            <a:r>
              <a:rPr lang="tr-TR" sz="2000" dirty="0" err="1" smtClean="0"/>
              <a:t>Npn</a:t>
            </a:r>
            <a:r>
              <a:rPr lang="tr-TR" sz="2000" dirty="0" smtClean="0"/>
              <a:t>,</a:t>
            </a:r>
            <a:r>
              <a:rPr lang="tr-TR" sz="2000" dirty="0" err="1" smtClean="0"/>
              <a:t>Pnp</a:t>
            </a:r>
            <a:r>
              <a:rPr lang="tr-TR" sz="2000" dirty="0" smtClean="0"/>
              <a:t>) giriş, 14 </a:t>
            </a:r>
            <a:r>
              <a:rPr lang="tr-TR" sz="2000" dirty="0" err="1" smtClean="0"/>
              <a:t>Npn</a:t>
            </a:r>
            <a:r>
              <a:rPr lang="tr-TR" sz="2000" dirty="0" smtClean="0"/>
              <a:t> çıkış</a:t>
            </a:r>
          </a:p>
          <a:p>
            <a:pPr eaLnBrk="1" hangingPunct="1"/>
            <a:r>
              <a:rPr lang="tr-TR" sz="2000" dirty="0" smtClean="0"/>
              <a:t>Genişleme modülleri ile </a:t>
            </a:r>
            <a:r>
              <a:rPr lang="tr-TR" sz="2000" dirty="0" err="1" smtClean="0"/>
              <a:t>max</a:t>
            </a:r>
            <a:r>
              <a:rPr lang="tr-TR" sz="2000" dirty="0" smtClean="0"/>
              <a:t>. 278 giriş/çıkış desteği</a:t>
            </a:r>
          </a:p>
          <a:p>
            <a:pPr eaLnBrk="1" hangingPunct="1"/>
            <a:r>
              <a:rPr lang="tr-TR" sz="2000" dirty="0" smtClean="0"/>
              <a:t>32K step program hafızası</a:t>
            </a:r>
          </a:p>
          <a:p>
            <a:pPr eaLnBrk="1" hangingPunct="1"/>
            <a:r>
              <a:rPr lang="tr-TR" sz="2000" dirty="0" smtClean="0"/>
              <a:t>0.32</a:t>
            </a:r>
            <a:r>
              <a:rPr lang="en-US" sz="2000" dirty="0" smtClean="0">
                <a:cs typeface="Tahoma" charset="0"/>
              </a:rPr>
              <a:t>µ</a:t>
            </a:r>
            <a:r>
              <a:rPr lang="tr-TR" sz="2000" dirty="0" smtClean="0">
                <a:cs typeface="Tahoma" charset="0"/>
              </a:rPr>
              <a:t>s komut işleme süresi</a:t>
            </a:r>
          </a:p>
          <a:p>
            <a:pPr eaLnBrk="1" hangingPunct="1"/>
            <a:r>
              <a:rPr lang="tr-TR" sz="2000" dirty="0" smtClean="0">
                <a:cs typeface="Tahoma" charset="0"/>
              </a:rPr>
              <a:t>32K </a:t>
            </a:r>
            <a:r>
              <a:rPr lang="tr-TR" sz="2000" dirty="0" err="1" smtClean="0">
                <a:cs typeface="Tahoma" charset="0"/>
              </a:rPr>
              <a:t>word</a:t>
            </a:r>
            <a:r>
              <a:rPr lang="tr-TR" sz="2000" dirty="0" smtClean="0">
                <a:cs typeface="Tahoma" charset="0"/>
              </a:rPr>
              <a:t> data </a:t>
            </a:r>
            <a:r>
              <a:rPr lang="tr-TR" sz="2000" dirty="0" err="1" smtClean="0">
                <a:cs typeface="Tahoma" charset="0"/>
              </a:rPr>
              <a:t>register</a:t>
            </a:r>
            <a:r>
              <a:rPr lang="tr-TR" sz="2000" dirty="0" smtClean="0">
                <a:cs typeface="Tahoma" charset="0"/>
              </a:rPr>
              <a:t> hafızası</a:t>
            </a:r>
          </a:p>
          <a:p>
            <a:pPr eaLnBrk="1" hangingPunct="1"/>
            <a:r>
              <a:rPr lang="tr-TR" sz="2000" dirty="0" smtClean="0">
                <a:cs typeface="Tahoma" charset="0"/>
              </a:rPr>
              <a:t>Yüksek hızlı sayıcı (1faz 8 kanal, 2faz 4 kanal)</a:t>
            </a:r>
          </a:p>
          <a:p>
            <a:pPr eaLnBrk="1" hangingPunct="1"/>
            <a:r>
              <a:rPr lang="tr-TR" sz="2000" dirty="0" smtClean="0"/>
              <a:t>4 </a:t>
            </a:r>
            <a:r>
              <a:rPr lang="tr-TR" sz="2000" dirty="0" err="1" smtClean="0"/>
              <a:t>analog</a:t>
            </a:r>
            <a:r>
              <a:rPr lang="tr-TR" sz="2000" dirty="0" smtClean="0"/>
              <a:t> giriş / 2 </a:t>
            </a:r>
            <a:r>
              <a:rPr lang="tr-TR" sz="2000" dirty="0" err="1" smtClean="0"/>
              <a:t>analog</a:t>
            </a:r>
            <a:r>
              <a:rPr lang="tr-TR" sz="2000" dirty="0" smtClean="0"/>
              <a:t> çıkış (12bit)</a:t>
            </a:r>
          </a:p>
          <a:p>
            <a:pPr eaLnBrk="1" hangingPunct="1"/>
            <a:r>
              <a:rPr lang="tr-TR" sz="2000" dirty="0" smtClean="0">
                <a:cs typeface="Tahoma" charset="0"/>
              </a:rPr>
              <a:t>AI: 0-10V,0-5V,0-20mA AO:0-10V,0-20mA</a:t>
            </a:r>
            <a:endParaRPr lang="tr-TR" sz="2000" dirty="0" smtClean="0"/>
          </a:p>
          <a:p>
            <a:pPr eaLnBrk="1" hangingPunct="1"/>
            <a:r>
              <a:rPr lang="tr-TR" sz="2000" dirty="0" smtClean="0"/>
              <a:t>FPX-C30-C60 serisi ile aynı ek özelliklere sahip</a:t>
            </a:r>
          </a:p>
          <a:p>
            <a:pPr eaLnBrk="1" hangingPunct="1"/>
            <a:r>
              <a:rPr lang="tr-TR" sz="2000" dirty="0" smtClean="0">
                <a:cs typeface="Tahoma" charset="0"/>
              </a:rPr>
              <a:t>MRTC kaseti olmadan sadece pil ile RTC desteği</a:t>
            </a:r>
          </a:p>
          <a:p>
            <a:pPr eaLnBrk="1" hangingPunct="1"/>
            <a:endParaRPr lang="tr-TR" sz="2100" dirty="0" smtClean="0">
              <a:cs typeface="Tahoma" charset="0"/>
            </a:endParaRPr>
          </a:p>
        </p:txBody>
      </p:sp>
      <p:pic>
        <p:nvPicPr>
          <p:cNvPr id="45060" name="Picture 5" descr="panasonic_logo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900" y="6165850"/>
            <a:ext cx="20002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6" descr="savior-otomasyon-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5113" y="5661025"/>
            <a:ext cx="935037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584" y="188640"/>
            <a:ext cx="1714750" cy="13681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tr-TR" sz="6000" dirty="0" smtClean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FP-X0L40MR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640" y="1700808"/>
            <a:ext cx="7313612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tr-TR" sz="2000" dirty="0" smtClean="0"/>
              <a:t>24 (</a:t>
            </a:r>
            <a:r>
              <a:rPr lang="tr-TR" sz="2000" dirty="0" err="1" smtClean="0"/>
              <a:t>Pnp</a:t>
            </a:r>
            <a:r>
              <a:rPr lang="tr-TR" sz="2000" dirty="0" smtClean="0"/>
              <a:t>/</a:t>
            </a:r>
            <a:r>
              <a:rPr lang="tr-TR" sz="2000" dirty="0" err="1" smtClean="0"/>
              <a:t>Npn</a:t>
            </a:r>
            <a:r>
              <a:rPr lang="tr-TR" sz="2000" dirty="0" smtClean="0"/>
              <a:t>) giriş, 12 röle çıkış, 4 </a:t>
            </a:r>
            <a:r>
              <a:rPr lang="tr-TR" sz="2000" dirty="0" err="1" smtClean="0"/>
              <a:t>Npn</a:t>
            </a:r>
            <a:r>
              <a:rPr lang="tr-TR" sz="2000" dirty="0" smtClean="0"/>
              <a:t> çıkış</a:t>
            </a:r>
          </a:p>
          <a:p>
            <a:pPr eaLnBrk="1" hangingPunct="1">
              <a:lnSpc>
                <a:spcPct val="90000"/>
              </a:lnSpc>
            </a:pPr>
            <a:r>
              <a:rPr lang="tr-TR" sz="2000" dirty="0" smtClean="0"/>
              <a:t>Maksimum 3 genişleme modülü takabilme özelliği</a:t>
            </a:r>
          </a:p>
          <a:p>
            <a:pPr eaLnBrk="1" hangingPunct="1">
              <a:lnSpc>
                <a:spcPct val="90000"/>
              </a:lnSpc>
            </a:pPr>
            <a:r>
              <a:rPr lang="tr-TR" sz="2000" dirty="0" smtClean="0"/>
              <a:t>Maksimum 216 I/O imkanı</a:t>
            </a:r>
          </a:p>
          <a:p>
            <a:pPr eaLnBrk="1" hangingPunct="1">
              <a:lnSpc>
                <a:spcPct val="90000"/>
              </a:lnSpc>
            </a:pPr>
            <a:r>
              <a:rPr lang="tr-TR" sz="2000" dirty="0" smtClean="0"/>
              <a:t>8Kstep program alanı</a:t>
            </a:r>
          </a:p>
          <a:p>
            <a:pPr eaLnBrk="1" hangingPunct="1">
              <a:lnSpc>
                <a:spcPct val="90000"/>
              </a:lnSpc>
            </a:pPr>
            <a:r>
              <a:rPr lang="tr-TR" sz="2000" dirty="0" err="1" smtClean="0"/>
              <a:t>Toolport</a:t>
            </a:r>
            <a:r>
              <a:rPr lang="tr-TR" sz="2000" dirty="0" smtClean="0"/>
              <a:t> RS232 (MEWTOCOL </a:t>
            </a:r>
            <a:r>
              <a:rPr lang="tr-TR" sz="2000" dirty="0" err="1" smtClean="0"/>
              <a:t>slave</a:t>
            </a:r>
            <a:r>
              <a:rPr lang="tr-TR" sz="2000" dirty="0" smtClean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tr-TR" sz="2000" dirty="0" err="1" smtClean="0"/>
              <a:t>Comport</a:t>
            </a:r>
            <a:r>
              <a:rPr lang="tr-TR" sz="2000" dirty="0" smtClean="0"/>
              <a:t> RS485 (</a:t>
            </a:r>
            <a:r>
              <a:rPr lang="tr-TR" sz="2000" dirty="0" err="1" smtClean="0"/>
              <a:t>Modbus</a:t>
            </a:r>
            <a:r>
              <a:rPr lang="tr-TR" sz="2000" dirty="0" smtClean="0"/>
              <a:t> RTU,PLC link,</a:t>
            </a:r>
            <a:r>
              <a:rPr lang="tr-TR" sz="2000" dirty="0" err="1" smtClean="0"/>
              <a:t>mewtocol</a:t>
            </a:r>
            <a:r>
              <a:rPr lang="tr-TR" sz="2000" dirty="0" smtClean="0"/>
              <a:t> </a:t>
            </a:r>
            <a:r>
              <a:rPr lang="tr-TR" sz="2000" dirty="0" err="1" smtClean="0"/>
              <a:t>master</a:t>
            </a:r>
            <a:r>
              <a:rPr lang="tr-TR" sz="2000" dirty="0" smtClean="0"/>
              <a:t>/</a:t>
            </a:r>
            <a:r>
              <a:rPr lang="tr-TR" sz="2000" dirty="0" err="1" smtClean="0"/>
              <a:t>slave</a:t>
            </a:r>
            <a:r>
              <a:rPr lang="tr-TR" sz="2000" dirty="0" smtClean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tr-TR" sz="2000" dirty="0" smtClean="0"/>
              <a:t>3000 step’e kadar 0,08</a:t>
            </a:r>
            <a:r>
              <a:rPr lang="en-US" sz="2000" dirty="0" smtClean="0">
                <a:cs typeface="Tahoma" charset="0"/>
              </a:rPr>
              <a:t>µ</a:t>
            </a:r>
            <a:r>
              <a:rPr lang="tr-TR" sz="2000" dirty="0" smtClean="0">
                <a:cs typeface="Tahoma" charset="0"/>
              </a:rPr>
              <a:t>s komut işleme süresi</a:t>
            </a:r>
          </a:p>
          <a:p>
            <a:pPr eaLnBrk="1" hangingPunct="1">
              <a:lnSpc>
                <a:spcPct val="90000"/>
              </a:lnSpc>
            </a:pPr>
            <a:r>
              <a:rPr lang="tr-TR" sz="2000" dirty="0" smtClean="0">
                <a:cs typeface="Tahoma" charset="0"/>
              </a:rPr>
              <a:t>3000 step üstü için 0.58</a:t>
            </a:r>
            <a:r>
              <a:rPr lang="en-US" sz="2000" dirty="0" smtClean="0">
                <a:cs typeface="Tahoma" charset="0"/>
              </a:rPr>
              <a:t>µ</a:t>
            </a:r>
            <a:r>
              <a:rPr lang="tr-TR" sz="2000" dirty="0" smtClean="0">
                <a:cs typeface="Tahoma" charset="0"/>
              </a:rPr>
              <a:t>s komut işleme süresi</a:t>
            </a:r>
          </a:p>
          <a:p>
            <a:pPr eaLnBrk="1" hangingPunct="1">
              <a:lnSpc>
                <a:spcPct val="90000"/>
              </a:lnSpc>
            </a:pPr>
            <a:r>
              <a:rPr lang="tr-TR" sz="2000" dirty="0" smtClean="0">
                <a:cs typeface="Tahoma" charset="0"/>
              </a:rPr>
              <a:t>Dahili 10bit 2 Analog giriş (</a:t>
            </a:r>
            <a:r>
              <a:rPr lang="tr-TR" sz="2000" dirty="0" err="1" smtClean="0">
                <a:cs typeface="Tahoma" charset="0"/>
              </a:rPr>
              <a:t>potans</a:t>
            </a:r>
            <a:r>
              <a:rPr lang="tr-TR" sz="2000" dirty="0" smtClean="0">
                <a:cs typeface="Tahoma" charset="0"/>
              </a:rPr>
              <a:t>,voltaj,</a:t>
            </a:r>
            <a:r>
              <a:rPr lang="tr-TR" sz="2000" dirty="0" err="1" smtClean="0">
                <a:cs typeface="Tahoma" charset="0"/>
              </a:rPr>
              <a:t>termistör</a:t>
            </a:r>
            <a:r>
              <a:rPr lang="tr-TR" sz="2000" dirty="0" smtClean="0">
                <a:cs typeface="Tahoma" charset="0"/>
              </a:rPr>
              <a:t>)</a:t>
            </a:r>
            <a:endParaRPr lang="en-US" sz="2000" dirty="0" smtClean="0">
              <a:cs typeface="Tahoma" charset="0"/>
            </a:endParaRPr>
          </a:p>
        </p:txBody>
      </p:sp>
      <p:pic>
        <p:nvPicPr>
          <p:cNvPr id="46084" name="Picture 4" descr="panasonic_logo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900" y="6165850"/>
            <a:ext cx="20002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Picture 5" descr="savior-otomasyon-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650" y="5661025"/>
            <a:ext cx="935038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827584" y="260648"/>
            <a:ext cx="1656184" cy="1124744"/>
            <a:chOff x="1858" y="3945"/>
            <a:chExt cx="3520" cy="2248"/>
          </a:xfrm>
        </p:grpSpPr>
        <p:grpSp>
          <p:nvGrpSpPr>
            <p:cNvPr id="7" name="Group 3"/>
            <p:cNvGrpSpPr>
              <a:grpSpLocks/>
            </p:cNvGrpSpPr>
            <p:nvPr/>
          </p:nvGrpSpPr>
          <p:grpSpPr bwMode="auto">
            <a:xfrm>
              <a:off x="1858" y="3945"/>
              <a:ext cx="3520" cy="2248"/>
              <a:chOff x="1858" y="3945"/>
              <a:chExt cx="3520" cy="2248"/>
            </a:xfrm>
          </p:grpSpPr>
          <p:pic>
            <p:nvPicPr>
              <p:cNvPr id="11" name="Picture 4" descr="FP-X0L40正面"/>
              <p:cNvPicPr>
                <a:picLocks noChangeAspect="1" noChangeArrowheads="1"/>
              </p:cNvPicPr>
              <p:nvPr/>
            </p:nvPicPr>
            <p:blipFill>
              <a:blip r:embed="rId4" cstate="print">
                <a:lum contrast="-24000"/>
              </a:blip>
              <a:srcRect/>
              <a:stretch>
                <a:fillRect/>
              </a:stretch>
            </p:blipFill>
            <p:spPr bwMode="auto">
              <a:xfrm>
                <a:off x="1858" y="3945"/>
                <a:ext cx="3520" cy="22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" name="Picture 5" descr="image02"/>
              <p:cNvPicPr>
                <a:picLocks noChangeAspect="1" noChangeArrowheads="1"/>
              </p:cNvPicPr>
              <p:nvPr/>
            </p:nvPicPr>
            <p:blipFill>
              <a:blip r:embed="rId5" cstate="print">
                <a:lum contrast="-18000"/>
              </a:blip>
              <a:srcRect/>
              <a:stretch>
                <a:fillRect/>
              </a:stretch>
            </p:blipFill>
            <p:spPr bwMode="auto">
              <a:xfrm>
                <a:off x="2848" y="4842"/>
                <a:ext cx="668" cy="3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" name="Picture 6" descr="image03"/>
              <p:cNvPicPr>
                <a:picLocks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896" y="4190"/>
                <a:ext cx="558" cy="5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8" name="Picture 7" descr="FP-X0 L40_RUNPROG"/>
            <p:cNvPicPr>
              <a:picLocks noChangeAspect="1" noChangeArrowheads="1"/>
            </p:cNvPicPr>
            <p:nvPr/>
          </p:nvPicPr>
          <p:blipFill>
            <a:blip r:embed="rId7" cstate="print">
              <a:lum contrast="-12000"/>
            </a:blip>
            <a:srcRect/>
            <a:stretch>
              <a:fillRect/>
            </a:stretch>
          </p:blipFill>
          <p:spPr bwMode="auto">
            <a:xfrm>
              <a:off x="2086" y="4790"/>
              <a:ext cx="211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8" descr="FP-X0 L40_tanshi_ue"/>
            <p:cNvPicPr>
              <a:picLocks noChangeAspect="1" noChangeArrowheads="1"/>
            </p:cNvPicPr>
            <p:nvPr/>
          </p:nvPicPr>
          <p:blipFill>
            <a:blip r:embed="rId8" cstate="print">
              <a:lum contrast="-24000"/>
            </a:blip>
            <a:srcRect/>
            <a:stretch>
              <a:fillRect/>
            </a:stretch>
          </p:blipFill>
          <p:spPr bwMode="auto">
            <a:xfrm>
              <a:off x="2493" y="4411"/>
              <a:ext cx="2829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9" descr="FP-X0 L40_tanshi_shita"/>
            <p:cNvPicPr>
              <a:picLocks noChangeAspect="1" noChangeArrowheads="1"/>
            </p:cNvPicPr>
            <p:nvPr/>
          </p:nvPicPr>
          <p:blipFill>
            <a:blip r:embed="rId9" cstate="print">
              <a:lum contrast="-24000"/>
            </a:blip>
            <a:srcRect/>
            <a:stretch>
              <a:fillRect/>
            </a:stretch>
          </p:blipFill>
          <p:spPr bwMode="auto">
            <a:xfrm>
              <a:off x="2384" y="5404"/>
              <a:ext cx="2865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6" descr="fp7_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2780928"/>
            <a:ext cx="129500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8130" name="Group 2"/>
          <p:cNvGrpSpPr>
            <a:grpSpLocks/>
          </p:cNvGrpSpPr>
          <p:nvPr/>
        </p:nvGrpSpPr>
        <p:grpSpPr bwMode="auto">
          <a:xfrm>
            <a:off x="1357313" y="2492375"/>
            <a:ext cx="6934200" cy="485775"/>
            <a:chOff x="576" y="1824"/>
            <a:chExt cx="4800" cy="336"/>
          </a:xfrm>
        </p:grpSpPr>
        <p:sp>
          <p:nvSpPr>
            <p:cNvPr id="48168" name="Line 3"/>
            <p:cNvSpPr>
              <a:spLocks noChangeShapeType="1"/>
            </p:cNvSpPr>
            <p:nvPr/>
          </p:nvSpPr>
          <p:spPr bwMode="auto">
            <a:xfrm>
              <a:off x="576" y="1824"/>
              <a:ext cx="4800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8169" name="Line 4"/>
            <p:cNvSpPr>
              <a:spLocks noChangeShapeType="1"/>
            </p:cNvSpPr>
            <p:nvPr/>
          </p:nvSpPr>
          <p:spPr bwMode="auto">
            <a:xfrm flipV="1">
              <a:off x="912" y="1824"/>
              <a:ext cx="0" cy="336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8170" name="Line 5"/>
            <p:cNvSpPr>
              <a:spLocks noChangeShapeType="1"/>
            </p:cNvSpPr>
            <p:nvPr/>
          </p:nvSpPr>
          <p:spPr bwMode="auto">
            <a:xfrm flipV="1">
              <a:off x="2112" y="1824"/>
              <a:ext cx="0" cy="336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8171" name="Line 6"/>
            <p:cNvSpPr>
              <a:spLocks noChangeShapeType="1"/>
            </p:cNvSpPr>
            <p:nvPr/>
          </p:nvSpPr>
          <p:spPr bwMode="auto">
            <a:xfrm flipV="1">
              <a:off x="2832" y="1824"/>
              <a:ext cx="0" cy="336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8172" name="Line 7"/>
            <p:cNvSpPr>
              <a:spLocks noChangeShapeType="1"/>
            </p:cNvSpPr>
            <p:nvPr/>
          </p:nvSpPr>
          <p:spPr bwMode="auto">
            <a:xfrm flipV="1">
              <a:off x="3696" y="1824"/>
              <a:ext cx="0" cy="336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8173" name="Line 8"/>
            <p:cNvSpPr>
              <a:spLocks noChangeShapeType="1"/>
            </p:cNvSpPr>
            <p:nvPr/>
          </p:nvSpPr>
          <p:spPr bwMode="auto">
            <a:xfrm flipV="1">
              <a:off x="4416" y="1824"/>
              <a:ext cx="0" cy="336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8174" name="Line 9"/>
            <p:cNvSpPr>
              <a:spLocks noChangeShapeType="1"/>
            </p:cNvSpPr>
            <p:nvPr/>
          </p:nvSpPr>
          <p:spPr bwMode="auto">
            <a:xfrm flipV="1">
              <a:off x="5088" y="1824"/>
              <a:ext cx="0" cy="336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48131" name="Group 10"/>
          <p:cNvGrpSpPr>
            <a:grpSpLocks/>
          </p:cNvGrpSpPr>
          <p:nvPr/>
        </p:nvGrpSpPr>
        <p:grpSpPr bwMode="auto">
          <a:xfrm>
            <a:off x="1042988" y="2910383"/>
            <a:ext cx="5375615" cy="950454"/>
            <a:chOff x="336" y="2059"/>
            <a:chExt cx="3733" cy="709"/>
          </a:xfrm>
        </p:grpSpPr>
        <p:pic>
          <p:nvPicPr>
            <p:cNvPr id="48162" name="Picture 1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6" y="2109"/>
              <a:ext cx="1488" cy="5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163" name="Picture 12" descr="FP-X-angle-blue-grow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60" y="2059"/>
              <a:ext cx="709" cy="7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164" name="Picture 13" descr="FP-Sigma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787" y="2064"/>
              <a:ext cx="350" cy="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8132" name="Rectangle 17"/>
          <p:cNvSpPr>
            <a:spLocks noChangeArrowheads="1"/>
          </p:cNvSpPr>
          <p:nvPr/>
        </p:nvSpPr>
        <p:spPr bwMode="auto">
          <a:xfrm>
            <a:off x="1691680" y="1268760"/>
            <a:ext cx="684076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kumimoji="1" lang="en-US" altLang="ja-JP" dirty="0">
              <a:latin typeface="Arial" charset="0"/>
              <a:ea typeface="HGP創英角ｺﾞｼｯｸUB" pitchFamily="50" charset="-128"/>
            </a:endParaRPr>
          </a:p>
          <a:p>
            <a:pPr>
              <a:lnSpc>
                <a:spcPct val="120000"/>
              </a:lnSpc>
            </a:pPr>
            <a:r>
              <a:rPr kumimoji="1" lang="tr-TR" altLang="ja-JP" sz="2000" dirty="0">
                <a:latin typeface="Arial" charset="0"/>
              </a:rPr>
              <a:t>P</a:t>
            </a:r>
            <a:r>
              <a:rPr kumimoji="1" lang="en-US" altLang="ja-JP" sz="2000" dirty="0" err="1">
                <a:latin typeface="Arial" charset="0"/>
                <a:ea typeface="HGP創英角ｺﾞｼｯｸUB" pitchFamily="50" charset="-128"/>
              </a:rPr>
              <a:t>rogr</a:t>
            </a:r>
            <a:r>
              <a:rPr kumimoji="1" lang="tr-TR" altLang="ja-JP" sz="2000" dirty="0" err="1">
                <a:latin typeface="Arial" charset="0"/>
              </a:rPr>
              <a:t>am</a:t>
            </a:r>
            <a:r>
              <a:rPr kumimoji="1" lang="tr-TR" altLang="ja-JP" sz="2000" dirty="0">
                <a:latin typeface="Arial" charset="0"/>
              </a:rPr>
              <a:t> yapmadan</a:t>
            </a:r>
            <a:r>
              <a:rPr kumimoji="1" lang="en-US" altLang="ja-JP" sz="2000" dirty="0">
                <a:latin typeface="Arial" charset="0"/>
                <a:ea typeface="HGP創英角ｺﾞｼｯｸUB" pitchFamily="50" charset="-128"/>
              </a:rPr>
              <a:t> PLC Link (MEWNET-W0) </a:t>
            </a:r>
            <a:r>
              <a:rPr kumimoji="1" lang="tr-TR" altLang="ja-JP" sz="2000" dirty="0">
                <a:latin typeface="Arial" charset="0"/>
              </a:rPr>
              <a:t>ile</a:t>
            </a:r>
            <a:r>
              <a:rPr kumimoji="1" lang="en-US" altLang="ja-JP" sz="2000" dirty="0">
                <a:latin typeface="Arial" charset="0"/>
                <a:ea typeface="HGP創英角ｺﾞｼｯｸUB" pitchFamily="50" charset="-128"/>
              </a:rPr>
              <a:t> </a:t>
            </a:r>
            <a:r>
              <a:rPr kumimoji="1" lang="tr-TR" altLang="ja-JP" sz="2000" dirty="0" smtClean="0">
                <a:latin typeface="Arial" charset="0"/>
                <a:ea typeface="HGP創英角ｺﾞｼｯｸUB" pitchFamily="50" charset="-128"/>
              </a:rPr>
              <a:t>FP7 FP0R </a:t>
            </a:r>
            <a:r>
              <a:rPr kumimoji="1" lang="en-US" altLang="ja-JP" sz="2000" dirty="0" smtClean="0">
                <a:latin typeface="Arial" charset="0"/>
                <a:ea typeface="HGP創英角ｺﾞｼｯｸUB" pitchFamily="50" charset="-128"/>
              </a:rPr>
              <a:t>FPX</a:t>
            </a:r>
            <a:r>
              <a:rPr kumimoji="1" lang="tr-TR" altLang="ja-JP" sz="2000" dirty="0" smtClean="0">
                <a:latin typeface="Arial" charset="0"/>
                <a:ea typeface="HGP創英角ｺﾞｼｯｸUB" pitchFamily="50" charset="-128"/>
              </a:rPr>
              <a:t> </a:t>
            </a:r>
            <a:r>
              <a:rPr kumimoji="1" lang="en-US" altLang="ja-JP" sz="2000" dirty="0" smtClean="0">
                <a:latin typeface="Arial" charset="0"/>
                <a:ea typeface="HGP創英角ｺﾞｼｯｸUB" pitchFamily="50" charset="-128"/>
              </a:rPr>
              <a:t>FP2</a:t>
            </a:r>
            <a:r>
              <a:rPr kumimoji="1" lang="tr-TR" altLang="ja-JP" sz="2000" dirty="0" smtClean="0">
                <a:latin typeface="Arial" charset="0"/>
                <a:ea typeface="HGP創英角ｺﾞｼｯｸUB" pitchFamily="50" charset="-128"/>
              </a:rPr>
              <a:t> ve </a:t>
            </a:r>
            <a:r>
              <a:rPr kumimoji="1" lang="en-US" altLang="ja-JP" sz="2000" dirty="0" smtClean="0">
                <a:latin typeface="Arial" charset="0"/>
                <a:ea typeface="HGP創英角ｺﾞｼｯｸUB" pitchFamily="50" charset="-128"/>
              </a:rPr>
              <a:t>FP</a:t>
            </a:r>
            <a:r>
              <a:rPr kumimoji="1" lang="en-US" altLang="ja-JP" sz="2000" dirty="0" smtClean="0">
                <a:latin typeface="Arial" charset="0"/>
                <a:ea typeface="HGP創英角ｺﾞｼｯｸUB" pitchFamily="50" charset="-128"/>
                <a:sym typeface="Symbol" pitchFamily="18" charset="2"/>
              </a:rPr>
              <a:t></a:t>
            </a:r>
            <a:r>
              <a:rPr kumimoji="1" lang="tr-TR" altLang="ja-JP" sz="2000" dirty="0" smtClean="0">
                <a:latin typeface="Arial" charset="0"/>
              </a:rPr>
              <a:t> </a:t>
            </a:r>
            <a:r>
              <a:rPr kumimoji="1" lang="tr-TR" altLang="ja-JP" sz="2000" dirty="0">
                <a:latin typeface="Arial" charset="0"/>
              </a:rPr>
              <a:t>arasında haberleşme sağlanabilir.</a:t>
            </a:r>
            <a:endParaRPr kumimoji="1" lang="en-US" altLang="ja-JP" sz="2000" dirty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48133" name="Rectangle 18"/>
          <p:cNvSpPr>
            <a:spLocks noChangeArrowheads="1"/>
          </p:cNvSpPr>
          <p:nvPr/>
        </p:nvSpPr>
        <p:spPr bwMode="auto">
          <a:xfrm>
            <a:off x="179388" y="4076700"/>
            <a:ext cx="5148262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en-US" altLang="ja-JP" sz="1400">
                <a:latin typeface="Arial" charset="0"/>
                <a:ea typeface="HGP創英角ｺﾞｼｯｸUB" pitchFamily="50" charset="-128"/>
              </a:rPr>
              <a:t>- </a:t>
            </a:r>
            <a:r>
              <a:rPr kumimoji="1" lang="tr-TR" altLang="ja-JP" sz="1400">
                <a:latin typeface="Arial" charset="0"/>
              </a:rPr>
              <a:t>PLC programlarında data paylaşımı</a:t>
            </a:r>
            <a:endParaRPr kumimoji="1" lang="en-US" altLang="ja-JP" sz="1400">
              <a:latin typeface="Arial" charset="0"/>
              <a:ea typeface="ＭＳ Ｐゴシック" pitchFamily="34" charset="-128"/>
            </a:endParaRPr>
          </a:p>
          <a:p>
            <a:r>
              <a:rPr kumimoji="1" lang="en-US" altLang="ja-JP" sz="1400">
                <a:latin typeface="Arial" charset="0"/>
                <a:ea typeface="HGP創英角ｺﾞｼｯｸUB" pitchFamily="50" charset="-128"/>
              </a:rPr>
              <a:t>- </a:t>
            </a:r>
            <a:r>
              <a:rPr kumimoji="1" lang="tr-TR" altLang="ja-JP" sz="1400">
                <a:latin typeface="Arial" charset="0"/>
              </a:rPr>
              <a:t>Bazı istasyonlarda hata olsa dahi haberleşmeye devam edilir</a:t>
            </a:r>
            <a:endParaRPr kumimoji="1" lang="en-US" altLang="ja-JP" sz="1400">
              <a:latin typeface="Arial" charset="0"/>
              <a:ea typeface="HGP創英角ｺﾞｼｯｸUB" pitchFamily="50" charset="-128"/>
            </a:endParaRPr>
          </a:p>
          <a:p>
            <a:r>
              <a:rPr kumimoji="1" lang="en-US" altLang="ja-JP" sz="1400">
                <a:latin typeface="Arial" charset="0"/>
                <a:ea typeface="HGP創英角ｺﾞｼｯｸUB" pitchFamily="50" charset="-128"/>
              </a:rPr>
              <a:t>- 115.2kbps (</a:t>
            </a:r>
            <a:r>
              <a:rPr kumimoji="1" lang="tr-TR" altLang="ja-JP" sz="1400">
                <a:latin typeface="Arial" charset="0"/>
              </a:rPr>
              <a:t>Bu boyutta max. Hız.</a:t>
            </a:r>
            <a:r>
              <a:rPr kumimoji="1" lang="en-US" altLang="ja-JP" sz="1400">
                <a:latin typeface="Arial" charset="0"/>
                <a:ea typeface="HGP創英角ｺﾞｼｯｸUB" pitchFamily="50" charset="-128"/>
              </a:rPr>
              <a:t>)</a:t>
            </a:r>
          </a:p>
          <a:p>
            <a:r>
              <a:rPr kumimoji="1" lang="en-US" altLang="ja-JP" sz="1400">
                <a:latin typeface="Arial" charset="0"/>
                <a:ea typeface="HGP創英角ｺﾞｼｯｸUB" pitchFamily="50" charset="-128"/>
              </a:rPr>
              <a:t>- 1200m (</a:t>
            </a:r>
            <a:r>
              <a:rPr kumimoji="1" lang="tr-TR" altLang="ja-JP" sz="1400">
                <a:latin typeface="Arial" charset="0"/>
              </a:rPr>
              <a:t>Bu boyutta max.</a:t>
            </a:r>
            <a:r>
              <a:rPr kumimoji="1" lang="en-US" altLang="ja-JP" sz="1400">
                <a:latin typeface="Arial" charset="0"/>
                <a:ea typeface="HGP創英角ｺﾞｼｯｸUB" pitchFamily="50" charset="-128"/>
              </a:rPr>
              <a:t>)</a:t>
            </a:r>
          </a:p>
          <a:p>
            <a:r>
              <a:rPr kumimoji="1" lang="en-US" altLang="ja-JP" sz="1400">
                <a:latin typeface="Arial" charset="0"/>
                <a:ea typeface="HGP創英角ｺﾞｼｯｸUB" pitchFamily="50" charset="-128"/>
              </a:rPr>
              <a:t>- FP-X </a:t>
            </a:r>
            <a:r>
              <a:rPr kumimoji="1" lang="tr-TR" altLang="ja-JP" sz="1400">
                <a:latin typeface="Arial" charset="0"/>
              </a:rPr>
              <a:t>ve</a:t>
            </a:r>
            <a:r>
              <a:rPr kumimoji="1" lang="en-US" altLang="ja-JP" sz="1400">
                <a:latin typeface="Arial" charset="0"/>
                <a:ea typeface="HGP創英角ｺﾞｼｯｸUB" pitchFamily="50" charset="-128"/>
              </a:rPr>
              <a:t> FP </a:t>
            </a:r>
            <a:r>
              <a:rPr kumimoji="1" lang="en-US" altLang="ja-JP" sz="1400">
                <a:latin typeface="Arial" charset="0"/>
                <a:ea typeface="HGP創英角ｺﾞｼｯｸUB" pitchFamily="50" charset="-128"/>
                <a:sym typeface="Symbol" pitchFamily="18" charset="2"/>
              </a:rPr>
              <a:t></a:t>
            </a:r>
            <a:r>
              <a:rPr kumimoji="1" lang="en-US" altLang="ja-JP" sz="1400">
                <a:latin typeface="Arial" charset="0"/>
                <a:ea typeface="HGP創英角ｺﾞｼｯｸUB" pitchFamily="50" charset="-128"/>
              </a:rPr>
              <a:t> </a:t>
            </a:r>
            <a:r>
              <a:rPr kumimoji="1" lang="tr-TR" altLang="ja-JP" sz="1400">
                <a:latin typeface="Arial" charset="0"/>
              </a:rPr>
              <a:t>komut ile istasyon no set edebilir</a:t>
            </a:r>
            <a:endParaRPr kumimoji="1" lang="en-US" altLang="ja-JP" sz="1400">
              <a:latin typeface="Arial" charset="0"/>
              <a:ea typeface="HGP創英角ｺﾞｼｯｸUB" pitchFamily="50" charset="-128"/>
            </a:endParaRPr>
          </a:p>
          <a:p>
            <a:r>
              <a:rPr kumimoji="1" lang="en-US" altLang="ja-JP" sz="1400">
                <a:latin typeface="Arial" charset="0"/>
                <a:ea typeface="HGP創英角ｺﾞｼｯｸUB" pitchFamily="50" charset="-128"/>
              </a:rPr>
              <a:t>  HMI </a:t>
            </a:r>
            <a:r>
              <a:rPr kumimoji="1" lang="tr-TR" altLang="ja-JP" sz="1400">
                <a:latin typeface="Arial" charset="0"/>
              </a:rPr>
              <a:t>ile de istasyon no değiştirilebilir</a:t>
            </a:r>
            <a:endParaRPr kumimoji="1" lang="en-US" altLang="ja-JP" sz="1400">
              <a:latin typeface="Arial" charset="0"/>
              <a:ea typeface="HGP創英角ｺﾞｼｯｸUB" pitchFamily="50" charset="-128"/>
            </a:endParaRPr>
          </a:p>
        </p:txBody>
      </p:sp>
      <p:graphicFrame>
        <p:nvGraphicFramePr>
          <p:cNvPr id="109621" name="Group 53"/>
          <p:cNvGraphicFramePr>
            <a:graphicFrameLocks noGrp="1"/>
          </p:cNvGraphicFramePr>
          <p:nvPr/>
        </p:nvGraphicFramePr>
        <p:xfrm>
          <a:off x="5219700" y="4293096"/>
          <a:ext cx="3733800" cy="1775460"/>
        </p:xfrm>
        <a:graphic>
          <a:graphicData uri="http://schemas.openxmlformats.org/drawingml/2006/table">
            <a:tbl>
              <a:tblPr/>
              <a:tblGrid>
                <a:gridCol w="1266825"/>
                <a:gridCol w="2466975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Açıklama</a:t>
                      </a:r>
                      <a:endParaRPr kumimoji="0" lang="en-US" altLang="ja-JP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Verdana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Özellikler</a:t>
                      </a:r>
                      <a:endParaRPr kumimoji="0" lang="en-US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Verdana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İstasyon no</a:t>
                      </a:r>
                      <a:endParaRPr kumimoji="0" lang="en-US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Verdana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  <a:ea typeface="HGP創英角ｺﾞｼｯｸUB" pitchFamily="50" charset="-128"/>
                          <a:cs typeface="Arial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Haberleşme Hızı</a:t>
                      </a:r>
                      <a:endParaRPr kumimoji="0" lang="en-US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Verdana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  <a:ea typeface="HGP創英角ｺﾞｼｯｸUB" pitchFamily="50" charset="-128"/>
                          <a:cs typeface="Arial" charset="0"/>
                        </a:rPr>
                        <a:t>115.2kbps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Haberleşme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Mesafesi</a:t>
                      </a:r>
                      <a:endParaRPr kumimoji="0" lang="en-US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Verdana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  <a:ea typeface="HGP創英角ｺﾞｼｯｸUB" pitchFamily="50" charset="-128"/>
                          <a:cs typeface="Arial" charset="0"/>
                        </a:rPr>
                        <a:t>1200m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  <a:ea typeface="HGP創英角ｺﾞｼｯｸUB" pitchFamily="50" charset="-128"/>
                          <a:cs typeface="Arial" charset="0"/>
                        </a:rPr>
                        <a:t>PLC link </a:t>
                      </a:r>
                      <a:r>
                        <a:rPr kumimoji="0" lang="tr-TR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kapasitesi</a:t>
                      </a:r>
                      <a:endParaRPr kumimoji="0" lang="en-US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Verdana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  <a:ea typeface="HGP創英角ｺﾞｼｯｸUB" pitchFamily="50" charset="-128"/>
                          <a:cs typeface="Arial" charset="0"/>
                        </a:rPr>
                        <a:t>128 word (Link data register)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  <a:ea typeface="HGP創英角ｺﾞｼｯｸUB" pitchFamily="50" charset="-128"/>
                          <a:cs typeface="Arial" charset="0"/>
                        </a:rPr>
                        <a:t>  64 word (Link r</a:t>
                      </a:r>
                      <a:r>
                        <a:rPr kumimoji="0" lang="tr-TR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öle</a:t>
                      </a:r>
                      <a:r>
                        <a:rPr kumimoji="0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  <a:ea typeface="HGP創英角ｺﾞｼｯｸUB" pitchFamily="50" charset="-128"/>
                          <a:cs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Haberleşme Metodu</a:t>
                      </a:r>
                      <a:endParaRPr kumimoji="0" lang="en-US" altLang="ja-JP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Verdana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Ondalıklı Sayı </a:t>
                      </a:r>
                      <a:r>
                        <a:rPr kumimoji="0" lang="tr-TR" altLang="ja-JP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Master</a:t>
                      </a:r>
                      <a:endParaRPr kumimoji="0" lang="en-US" altLang="ja-JP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Verdana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48157" name="Rectangle 43"/>
          <p:cNvSpPr>
            <a:spLocks noChangeArrowheads="1"/>
          </p:cNvSpPr>
          <p:nvPr/>
        </p:nvSpPr>
        <p:spPr bwMode="auto">
          <a:xfrm>
            <a:off x="2555776" y="2564904"/>
            <a:ext cx="4794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n-US" altLang="ja-JP" dirty="0">
                <a:latin typeface="Arial" charset="0"/>
                <a:ea typeface="HGP創英角ｺﾞｼｯｸUB" pitchFamily="50" charset="-128"/>
              </a:rPr>
              <a:t>16 </a:t>
            </a:r>
            <a:r>
              <a:rPr kumimoji="1" lang="tr-TR" altLang="ja-JP" dirty="0">
                <a:latin typeface="Arial" charset="0"/>
              </a:rPr>
              <a:t>istasyon</a:t>
            </a:r>
            <a:r>
              <a:rPr kumimoji="1" lang="en-US" altLang="ja-JP" dirty="0">
                <a:latin typeface="Arial" charset="0"/>
                <a:ea typeface="HGP創英角ｺﾞｼｯｸUB" pitchFamily="50" charset="-128"/>
              </a:rPr>
              <a:t>, </a:t>
            </a:r>
            <a:r>
              <a:rPr kumimoji="1" lang="en-US" altLang="ja-JP" dirty="0" err="1">
                <a:latin typeface="Arial" charset="0"/>
                <a:ea typeface="HGP創英角ｺﾞｼｯｸUB" pitchFamily="50" charset="-128"/>
              </a:rPr>
              <a:t>i</a:t>
            </a:r>
            <a:r>
              <a:rPr kumimoji="1" lang="tr-TR" altLang="ja-JP" dirty="0" err="1">
                <a:latin typeface="Arial" charset="0"/>
              </a:rPr>
              <a:t>zole</a:t>
            </a:r>
            <a:r>
              <a:rPr kumimoji="1" lang="en-US" altLang="ja-JP" dirty="0">
                <a:latin typeface="Arial" charset="0"/>
                <a:ea typeface="HGP創英角ｺﾞｼｯｸUB" pitchFamily="50" charset="-128"/>
              </a:rPr>
              <a:t> RS485 (115.2kbps, 1200m)</a:t>
            </a:r>
          </a:p>
        </p:txBody>
      </p:sp>
      <p:pic>
        <p:nvPicPr>
          <p:cNvPr id="48159" name="Picture 56" descr="panasonic_logo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388" y="188913"/>
            <a:ext cx="20002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60" name="Rectangle 5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tr-TR" sz="6000" dirty="0" smtClean="0">
                <a:solidFill>
                  <a:schemeClr val="accent2"/>
                </a:solidFill>
              </a:rPr>
              <a:t>PLC Link</a:t>
            </a:r>
          </a:p>
        </p:txBody>
      </p:sp>
      <p:pic>
        <p:nvPicPr>
          <p:cNvPr id="48161" name="Picture 58" descr="savior-otomasyon-log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56550" y="188913"/>
            <a:ext cx="935038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0" descr="FP0R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19872" y="2924944"/>
            <a:ext cx="1080120" cy="86409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tr-TR" sz="6000" dirty="0" smtClean="0">
                <a:solidFill>
                  <a:schemeClr val="accent2"/>
                </a:solidFill>
              </a:rPr>
              <a:t>FP7</a:t>
            </a:r>
          </a:p>
        </p:txBody>
      </p:sp>
      <p:pic>
        <p:nvPicPr>
          <p:cNvPr id="49156" name="Picture 6" descr="fp7_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04664"/>
            <a:ext cx="1151409" cy="1152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Picture 7" descr="panasonic_logo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6343650"/>
            <a:ext cx="20002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8" name="Picture 8" descr="savior-otomasyon-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550" y="5734050"/>
            <a:ext cx="935038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0" name="Picture 8" descr="http://www3.panasonic.biz/ac/ae/fasys/plc/plc/fp7/unit/images/pic01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1720" y="1916832"/>
            <a:ext cx="5302404" cy="3888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tr-TR" sz="3200" dirty="0" smtClean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FP7 CPU Özellikleri </a:t>
            </a:r>
          </a:p>
        </p:txBody>
      </p:sp>
      <p:pic>
        <p:nvPicPr>
          <p:cNvPr id="49156" name="Picture 6" descr="fp7_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04664"/>
            <a:ext cx="1151409" cy="1152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Picture 7" descr="panasonic_logo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6343650"/>
            <a:ext cx="20002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8" name="Picture 8" descr="savior-otomasyon-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550" y="5734050"/>
            <a:ext cx="935038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Rectangle 3"/>
          <p:cNvSpPr txBox="1">
            <a:spLocks noChangeArrowheads="1"/>
          </p:cNvSpPr>
          <p:nvPr/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</a:pPr>
            <a:r>
              <a:rPr lang="tr-TR" sz="2000" kern="0" dirty="0" smtClean="0">
                <a:latin typeface="+mn-lt"/>
                <a:cs typeface="+mn-cs"/>
              </a:rPr>
              <a:t>11ns (0.011</a:t>
            </a:r>
            <a:r>
              <a:rPr lang="en-US" sz="2000" dirty="0" smtClean="0">
                <a:cs typeface="Tahoma" charset="0"/>
              </a:rPr>
              <a:t> µ</a:t>
            </a:r>
            <a:r>
              <a:rPr lang="tr-TR" sz="2000" dirty="0" smtClean="0">
                <a:cs typeface="Tahoma" charset="0"/>
              </a:rPr>
              <a:t>s)</a:t>
            </a:r>
            <a:r>
              <a:rPr lang="tr-TR" sz="2000" kern="0" dirty="0" smtClean="0">
                <a:latin typeface="+mn-lt"/>
                <a:cs typeface="+mn-cs"/>
              </a:rPr>
              <a:t> Çevrim Süresi</a:t>
            </a:r>
          </a:p>
          <a:p>
            <a:pPr marL="342900" lvl="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</a:pPr>
            <a:r>
              <a:rPr lang="tr-TR" sz="2000" kern="0" dirty="0" smtClean="0">
                <a:latin typeface="+mn-lt"/>
                <a:cs typeface="+mn-cs"/>
              </a:rPr>
              <a:t>234Kstep </a:t>
            </a:r>
            <a:r>
              <a:rPr lang="tr-TR" sz="2000" kern="0" dirty="0" err="1" smtClean="0">
                <a:latin typeface="+mn-lt"/>
                <a:cs typeface="+mn-cs"/>
              </a:rPr>
              <a:t>Ladder</a:t>
            </a:r>
            <a:r>
              <a:rPr lang="tr-TR" sz="2000" kern="0" dirty="0" smtClean="0">
                <a:latin typeface="+mn-lt"/>
                <a:cs typeface="+mn-cs"/>
              </a:rPr>
              <a:t> alanı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¡"/>
              <a:tabLst/>
              <a:defRPr/>
            </a:pPr>
            <a:r>
              <a:rPr lang="tr-TR" sz="2000" kern="0" dirty="0" smtClean="0">
                <a:latin typeface="+mn-lt"/>
                <a:cs typeface="+mn-cs"/>
              </a:rPr>
              <a:t>Dahili Mini </a:t>
            </a:r>
            <a:r>
              <a:rPr lang="tr-TR" sz="2000" kern="0" dirty="0" err="1" smtClean="0">
                <a:latin typeface="+mn-lt"/>
                <a:cs typeface="+mn-cs"/>
              </a:rPr>
              <a:t>Usb</a:t>
            </a:r>
            <a:r>
              <a:rPr lang="tr-TR" sz="2000" kern="0" dirty="0" smtClean="0">
                <a:latin typeface="+mn-lt"/>
                <a:cs typeface="+mn-cs"/>
              </a:rPr>
              <a:t> ve </a:t>
            </a:r>
            <a:r>
              <a:rPr lang="tr-TR" sz="2000" kern="0" dirty="0" err="1" smtClean="0">
                <a:latin typeface="+mn-lt"/>
                <a:cs typeface="+mn-cs"/>
              </a:rPr>
              <a:t>Comport</a:t>
            </a:r>
            <a:r>
              <a:rPr lang="tr-TR" sz="2000" kern="0" dirty="0" smtClean="0">
                <a:latin typeface="+mn-lt"/>
                <a:cs typeface="+mn-cs"/>
              </a:rPr>
              <a:t> RS232 özelliği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¡"/>
              <a:tabLst/>
              <a:defRPr/>
            </a:pPr>
            <a:r>
              <a:rPr lang="tr-TR" sz="2000" kern="0" dirty="0" smtClean="0">
                <a:latin typeface="+mn-lt"/>
                <a:cs typeface="+mn-cs"/>
              </a:rPr>
              <a:t>CPU tipine göre dahili Ethernet </a:t>
            </a:r>
            <a:r>
              <a:rPr lang="tr-TR" sz="2000" kern="0" dirty="0" err="1" smtClean="0">
                <a:latin typeface="+mn-lt"/>
                <a:cs typeface="+mn-cs"/>
              </a:rPr>
              <a:t>Port</a:t>
            </a:r>
            <a:r>
              <a:rPr lang="tr-TR" sz="2000" kern="0" dirty="0" smtClean="0">
                <a:latin typeface="+mn-lt"/>
                <a:cs typeface="+mn-cs"/>
              </a:rPr>
              <a:t> özelliği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¡"/>
              <a:tabLst/>
              <a:defRPr/>
            </a:pPr>
            <a:r>
              <a:rPr kumimoji="0" lang="tr-T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Dahili SD kart takabilme</a:t>
            </a:r>
            <a:r>
              <a:rPr kumimoji="0" lang="tr-TR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özelliği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¡"/>
              <a:tabLst/>
              <a:defRPr/>
            </a:pPr>
            <a:r>
              <a:rPr lang="tr-TR" sz="2000" kern="0" baseline="0" dirty="0" smtClean="0">
                <a:latin typeface="+mn-lt"/>
                <a:cs typeface="+mn-cs"/>
              </a:rPr>
              <a:t>Pilsiz</a:t>
            </a:r>
            <a:r>
              <a:rPr lang="tr-TR" sz="2000" kern="0" dirty="0" smtClean="0">
                <a:latin typeface="+mn-lt"/>
                <a:cs typeface="+mn-cs"/>
              </a:rPr>
              <a:t> bütün alanları kalıcı olabilmesi özelliği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¡"/>
              <a:tabLst/>
              <a:defRPr/>
            </a:pPr>
            <a:r>
              <a:rPr kumimoji="0" lang="tr-TR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Ladder</a:t>
            </a:r>
            <a:r>
              <a:rPr kumimoji="0" lang="tr-TR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ve Data </a:t>
            </a:r>
            <a:r>
              <a:rPr kumimoji="0" lang="tr-TR" sz="20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Register</a:t>
            </a:r>
            <a:r>
              <a:rPr kumimoji="0" lang="tr-TR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alanlarının arttırılıp azaltılması özelliği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¡"/>
              <a:tabLst/>
              <a:defRPr/>
            </a:pPr>
            <a:r>
              <a:rPr kumimoji="0" lang="tr-T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ahoma" charset="0"/>
              </a:rPr>
              <a:t>Ftp</a:t>
            </a:r>
            <a:r>
              <a:rPr kumimoji="0" lang="tr-TR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ahoma" charset="0"/>
              </a:rPr>
              <a:t> </a:t>
            </a:r>
            <a:r>
              <a:rPr kumimoji="0" lang="tr-TR" sz="20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ahoma" charset="0"/>
              </a:rPr>
              <a:t>Client</a:t>
            </a:r>
            <a:r>
              <a:rPr kumimoji="0" lang="tr-TR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ahoma" charset="0"/>
              </a:rPr>
              <a:t> ,Server özelliği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¡"/>
              <a:tabLst/>
              <a:defRPr/>
            </a:pPr>
            <a:r>
              <a:rPr lang="tr-TR" sz="2000" kern="0" baseline="0" dirty="0" smtClean="0">
                <a:latin typeface="+mn-lt"/>
                <a:cs typeface="Tahoma" charset="0"/>
              </a:rPr>
              <a:t>Web</a:t>
            </a:r>
            <a:r>
              <a:rPr lang="tr-TR" sz="2000" kern="0" dirty="0" smtClean="0">
                <a:latin typeface="+mn-lt"/>
                <a:cs typeface="Tahoma" charset="0"/>
              </a:rPr>
              <a:t> Server Özelliği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¡"/>
              <a:tabLst/>
              <a:defRPr/>
            </a:pPr>
            <a:r>
              <a:rPr kumimoji="0" lang="tr-TR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ahoma" charset="0"/>
              </a:rPr>
              <a:t>Email</a:t>
            </a:r>
            <a:r>
              <a:rPr kumimoji="0" lang="tr-TR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ahoma" charset="0"/>
              </a:rPr>
              <a:t> gönderebilme özelliği</a:t>
            </a:r>
            <a:endParaRPr kumimoji="0" lang="tr-TR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ahom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tr-TR" sz="3200" dirty="0" smtClean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FP7 CPU Tipleri ve Özellikleri</a:t>
            </a:r>
          </a:p>
        </p:txBody>
      </p:sp>
      <p:pic>
        <p:nvPicPr>
          <p:cNvPr id="49156" name="Picture 6" descr="fp7_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04664"/>
            <a:ext cx="1151409" cy="1152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Picture 7" descr="panasonic_logo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6343650"/>
            <a:ext cx="20002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8" name="Picture 8" descr="savior-otomasyon-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550" y="5734050"/>
            <a:ext cx="935038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6 Tablo"/>
          <p:cNvGraphicFramePr>
            <a:graphicFrameLocks noGrp="1"/>
          </p:cNvGraphicFramePr>
          <p:nvPr/>
        </p:nvGraphicFramePr>
        <p:xfrm>
          <a:off x="827584" y="2060848"/>
          <a:ext cx="7848871" cy="3456387"/>
        </p:xfrm>
        <a:graphic>
          <a:graphicData uri="http://schemas.openxmlformats.org/drawingml/2006/table">
            <a:tbl>
              <a:tblPr/>
              <a:tblGrid>
                <a:gridCol w="1121267"/>
                <a:gridCol w="941600"/>
                <a:gridCol w="931618"/>
                <a:gridCol w="967326"/>
                <a:gridCol w="523258"/>
                <a:gridCol w="822263"/>
                <a:gridCol w="808069"/>
                <a:gridCol w="748619"/>
                <a:gridCol w="984851"/>
              </a:tblGrid>
              <a:tr h="720082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>
                          <a:solidFill>
                            <a:srgbClr val="333333"/>
                          </a:solidFill>
                          <a:latin typeface="Arial"/>
                        </a:rPr>
                        <a:t>Ürün Tipleri</a:t>
                      </a:r>
                    </a:p>
                  </a:txBody>
                  <a:tcPr marL="8594" marR="8594" marT="8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>
                          <a:solidFill>
                            <a:srgbClr val="333333"/>
                          </a:solidFill>
                          <a:latin typeface="Arial"/>
                        </a:rPr>
                        <a:t>Standart program kapasitesi</a:t>
                      </a:r>
                    </a:p>
                  </a:txBody>
                  <a:tcPr marL="8594" marR="8594" marT="8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>
                          <a:solidFill>
                            <a:srgbClr val="333333"/>
                          </a:solidFill>
                          <a:latin typeface="Arial"/>
                        </a:rPr>
                        <a:t>Maks.program kapasitesi</a:t>
                      </a:r>
                    </a:p>
                  </a:txBody>
                  <a:tcPr marL="8594" marR="8594" marT="8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>
                          <a:solidFill>
                            <a:srgbClr val="333333"/>
                          </a:solidFill>
                          <a:latin typeface="Arial"/>
                        </a:rPr>
                        <a:t>Çevrim Süresi</a:t>
                      </a:r>
                    </a:p>
                  </a:txBody>
                  <a:tcPr marL="8594" marR="8594" marT="8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>
                          <a:solidFill>
                            <a:srgbClr val="333333"/>
                          </a:solidFill>
                          <a:latin typeface="Arial"/>
                        </a:rPr>
                        <a:t>Ethernet Fonksiyonu</a:t>
                      </a:r>
                    </a:p>
                  </a:txBody>
                  <a:tcPr marL="8594" marR="8594" marT="8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>
                          <a:solidFill>
                            <a:srgbClr val="333333"/>
                          </a:solidFill>
                          <a:latin typeface="Arial"/>
                        </a:rPr>
                        <a:t>SD Kart Fonksiyonu</a:t>
                      </a:r>
                    </a:p>
                  </a:txBody>
                  <a:tcPr marL="8594" marR="8594" marT="8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>
                          <a:solidFill>
                            <a:srgbClr val="333333"/>
                          </a:solidFill>
                          <a:latin typeface="Arial"/>
                        </a:rPr>
                        <a:t>Özel Şifreleme Fonksiyonu</a:t>
                      </a:r>
                    </a:p>
                  </a:txBody>
                  <a:tcPr marL="8594" marR="8594" marT="8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>
                          <a:solidFill>
                            <a:srgbClr val="333333"/>
                          </a:solidFill>
                          <a:latin typeface="Arial"/>
                        </a:rPr>
                        <a:t>Ürün Adı</a:t>
                      </a:r>
                    </a:p>
                  </a:txBody>
                  <a:tcPr marL="8594" marR="8594" marT="8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435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>
                          <a:solidFill>
                            <a:srgbClr val="333333"/>
                          </a:solidFill>
                          <a:latin typeface="Arial"/>
                        </a:rPr>
                        <a:t>FP7 CPU</a:t>
                      </a:r>
                    </a:p>
                  </a:txBody>
                  <a:tcPr marL="8594" marR="8594" marT="8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 dirty="0">
                          <a:solidFill>
                            <a:srgbClr val="333333"/>
                          </a:solidFill>
                          <a:latin typeface="Arial"/>
                        </a:rPr>
                        <a:t>Standart </a:t>
                      </a:r>
                      <a:r>
                        <a:rPr lang="tr-TR" sz="900" b="1" i="0" u="none" strike="noStrike" dirty="0" smtClean="0">
                          <a:solidFill>
                            <a:srgbClr val="333333"/>
                          </a:solidFill>
                          <a:latin typeface="Arial"/>
                        </a:rPr>
                        <a:t>Modeller</a:t>
                      </a:r>
                      <a:endParaRPr lang="tr-TR" sz="900" b="1" i="0" u="none" strike="noStrike" dirty="0">
                        <a:solidFill>
                          <a:srgbClr val="333333"/>
                        </a:solidFill>
                        <a:latin typeface="Arial"/>
                      </a:endParaRPr>
                    </a:p>
                  </a:txBody>
                  <a:tcPr marL="8594" marR="8594" marT="8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333333"/>
                          </a:solidFill>
                          <a:latin typeface="Arial"/>
                        </a:rPr>
                        <a:t>196 k step</a:t>
                      </a:r>
                    </a:p>
                  </a:txBody>
                  <a:tcPr marL="8594" marR="8594" marT="8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333333"/>
                          </a:solidFill>
                          <a:latin typeface="Arial"/>
                        </a:rPr>
                        <a:t>234 k step</a:t>
                      </a:r>
                    </a:p>
                  </a:txBody>
                  <a:tcPr marL="8594" marR="8594" marT="8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333333"/>
                          </a:solidFill>
                          <a:latin typeface="Arial"/>
                        </a:rPr>
                        <a:t>11 ns</a:t>
                      </a:r>
                    </a:p>
                  </a:txBody>
                  <a:tcPr marL="8594" marR="8594" marT="8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333333"/>
                          </a:solidFill>
                          <a:latin typeface="Arial"/>
                        </a:rPr>
                        <a:t>Dahili</a:t>
                      </a:r>
                    </a:p>
                  </a:txBody>
                  <a:tcPr marL="8594" marR="8594" marT="8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333333"/>
                          </a:solidFill>
                          <a:latin typeface="Arial"/>
                        </a:rPr>
                        <a:t>Dahili</a:t>
                      </a:r>
                    </a:p>
                  </a:txBody>
                  <a:tcPr marL="8594" marR="8594" marT="8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333333"/>
                          </a:solidFill>
                          <a:latin typeface="Arial"/>
                        </a:rPr>
                        <a:t>-</a:t>
                      </a:r>
                    </a:p>
                  </a:txBody>
                  <a:tcPr marL="8594" marR="8594" marT="8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>
                          <a:solidFill>
                            <a:srgbClr val="333333"/>
                          </a:solidFill>
                          <a:latin typeface="Arial"/>
                        </a:rPr>
                        <a:t>AFP7CPS41E</a:t>
                      </a:r>
                    </a:p>
                  </a:txBody>
                  <a:tcPr marL="8594" marR="8594" marT="8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333333"/>
                          </a:solidFill>
                          <a:latin typeface="Arial"/>
                        </a:rPr>
                        <a:t>120 k step</a:t>
                      </a:r>
                    </a:p>
                  </a:txBody>
                  <a:tcPr marL="8594" marR="8594" marT="8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333333"/>
                          </a:solidFill>
                          <a:latin typeface="Arial"/>
                        </a:rPr>
                        <a:t>120 k step</a:t>
                      </a:r>
                    </a:p>
                  </a:txBody>
                  <a:tcPr marL="8594" marR="8594" marT="8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333333"/>
                          </a:solidFill>
                          <a:latin typeface="Arial"/>
                        </a:rPr>
                        <a:t>11 ns</a:t>
                      </a:r>
                    </a:p>
                  </a:txBody>
                  <a:tcPr marL="8594" marR="8594" marT="8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333333"/>
                          </a:solidFill>
                          <a:latin typeface="Arial"/>
                        </a:rPr>
                        <a:t>Dahili</a:t>
                      </a:r>
                    </a:p>
                  </a:txBody>
                  <a:tcPr marL="8594" marR="8594" marT="8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333333"/>
                          </a:solidFill>
                          <a:latin typeface="Arial"/>
                        </a:rPr>
                        <a:t>Dahili</a:t>
                      </a:r>
                    </a:p>
                  </a:txBody>
                  <a:tcPr marL="8594" marR="8594" marT="8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333333"/>
                          </a:solidFill>
                          <a:latin typeface="Arial"/>
                        </a:rPr>
                        <a:t>-</a:t>
                      </a:r>
                    </a:p>
                  </a:txBody>
                  <a:tcPr marL="8594" marR="8594" marT="8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>
                          <a:solidFill>
                            <a:srgbClr val="333333"/>
                          </a:solidFill>
                          <a:latin typeface="Arial"/>
                        </a:rPr>
                        <a:t>AFP7CPS31E</a:t>
                      </a:r>
                    </a:p>
                  </a:txBody>
                  <a:tcPr marL="8594" marR="8594" marT="8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333333"/>
                          </a:solidFill>
                          <a:latin typeface="Arial"/>
                        </a:rPr>
                        <a:t>120 k step</a:t>
                      </a:r>
                    </a:p>
                  </a:txBody>
                  <a:tcPr marL="8594" marR="8594" marT="8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333333"/>
                          </a:solidFill>
                          <a:latin typeface="Arial"/>
                        </a:rPr>
                        <a:t>120 k step</a:t>
                      </a:r>
                    </a:p>
                  </a:txBody>
                  <a:tcPr marL="8594" marR="8594" marT="8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333333"/>
                          </a:solidFill>
                          <a:latin typeface="Arial"/>
                        </a:rPr>
                        <a:t>11 ns</a:t>
                      </a:r>
                    </a:p>
                  </a:txBody>
                  <a:tcPr marL="8594" marR="8594" marT="8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333333"/>
                          </a:solidFill>
                          <a:latin typeface="Arial"/>
                        </a:rPr>
                        <a:t>-</a:t>
                      </a:r>
                    </a:p>
                  </a:txBody>
                  <a:tcPr marL="8594" marR="8594" marT="8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333333"/>
                          </a:solidFill>
                          <a:latin typeface="Arial"/>
                        </a:rPr>
                        <a:t>Dahili</a:t>
                      </a:r>
                    </a:p>
                  </a:txBody>
                  <a:tcPr marL="8594" marR="8594" marT="8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333333"/>
                          </a:solidFill>
                          <a:latin typeface="Arial"/>
                        </a:rPr>
                        <a:t>-</a:t>
                      </a:r>
                    </a:p>
                  </a:txBody>
                  <a:tcPr marL="8594" marR="8594" marT="8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>
                          <a:solidFill>
                            <a:srgbClr val="333333"/>
                          </a:solidFill>
                          <a:latin typeface="Arial"/>
                        </a:rPr>
                        <a:t>AFP7CPS31</a:t>
                      </a:r>
                    </a:p>
                  </a:txBody>
                  <a:tcPr marL="8594" marR="8594" marT="8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525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 dirty="0">
                          <a:solidFill>
                            <a:srgbClr val="333333"/>
                          </a:solidFill>
                          <a:latin typeface="Arial"/>
                        </a:rPr>
                        <a:t>Güvenliği </a:t>
                      </a:r>
                      <a:r>
                        <a:rPr lang="tr-TR" sz="900" b="1" i="0" u="none" strike="noStrike" dirty="0" smtClean="0">
                          <a:solidFill>
                            <a:srgbClr val="333333"/>
                          </a:solidFill>
                          <a:latin typeface="Arial"/>
                        </a:rPr>
                        <a:t>Arttırılmış Tip</a:t>
                      </a:r>
                      <a:endParaRPr lang="tr-TR" sz="900" b="1" i="0" u="none" strike="noStrike" dirty="0">
                        <a:solidFill>
                          <a:srgbClr val="333333"/>
                        </a:solidFill>
                        <a:latin typeface="Arial"/>
                      </a:endParaRPr>
                    </a:p>
                  </a:txBody>
                  <a:tcPr marL="8594" marR="8594" marT="8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333333"/>
                          </a:solidFill>
                          <a:latin typeface="Arial"/>
                        </a:rPr>
                        <a:t>196 k step</a:t>
                      </a:r>
                    </a:p>
                  </a:txBody>
                  <a:tcPr marL="8594" marR="8594" marT="8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333333"/>
                          </a:solidFill>
                          <a:latin typeface="Arial"/>
                        </a:rPr>
                        <a:t>234 k step</a:t>
                      </a:r>
                    </a:p>
                  </a:txBody>
                  <a:tcPr marL="8594" marR="8594" marT="8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333333"/>
                          </a:solidFill>
                          <a:latin typeface="Arial"/>
                        </a:rPr>
                        <a:t>11 ns</a:t>
                      </a:r>
                    </a:p>
                  </a:txBody>
                  <a:tcPr marL="8594" marR="8594" marT="8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333333"/>
                          </a:solidFill>
                          <a:latin typeface="Arial"/>
                        </a:rPr>
                        <a:t>Dahili</a:t>
                      </a:r>
                    </a:p>
                  </a:txBody>
                  <a:tcPr marL="8594" marR="8594" marT="8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333333"/>
                          </a:solidFill>
                          <a:latin typeface="Arial"/>
                        </a:rPr>
                        <a:t>Dahili</a:t>
                      </a:r>
                    </a:p>
                  </a:txBody>
                  <a:tcPr marL="8594" marR="8594" marT="8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333333"/>
                          </a:solidFill>
                          <a:latin typeface="Arial"/>
                        </a:rPr>
                        <a:t>Dahili</a:t>
                      </a:r>
                    </a:p>
                  </a:txBody>
                  <a:tcPr marL="8594" marR="8594" marT="8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>
                          <a:solidFill>
                            <a:srgbClr val="333333"/>
                          </a:solidFill>
                          <a:latin typeface="Arial"/>
                        </a:rPr>
                        <a:t>AFP7CPS41ES</a:t>
                      </a:r>
                    </a:p>
                  </a:txBody>
                  <a:tcPr marL="8594" marR="8594" marT="8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525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333333"/>
                          </a:solidFill>
                          <a:latin typeface="Arial"/>
                        </a:rPr>
                        <a:t>120 k step</a:t>
                      </a:r>
                    </a:p>
                  </a:txBody>
                  <a:tcPr marL="8594" marR="8594" marT="8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333333"/>
                          </a:solidFill>
                          <a:latin typeface="Arial"/>
                        </a:rPr>
                        <a:t>120 k step</a:t>
                      </a:r>
                    </a:p>
                  </a:txBody>
                  <a:tcPr marL="8594" marR="8594" marT="8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333333"/>
                          </a:solidFill>
                          <a:latin typeface="Arial"/>
                        </a:rPr>
                        <a:t>11 ns</a:t>
                      </a:r>
                    </a:p>
                  </a:txBody>
                  <a:tcPr marL="8594" marR="8594" marT="8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333333"/>
                          </a:solidFill>
                          <a:latin typeface="Arial"/>
                        </a:rPr>
                        <a:t>Dahili</a:t>
                      </a:r>
                    </a:p>
                  </a:txBody>
                  <a:tcPr marL="8594" marR="8594" marT="8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333333"/>
                          </a:solidFill>
                          <a:latin typeface="Arial"/>
                        </a:rPr>
                        <a:t>Dahili</a:t>
                      </a:r>
                    </a:p>
                  </a:txBody>
                  <a:tcPr marL="8594" marR="8594" marT="8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333333"/>
                          </a:solidFill>
                          <a:latin typeface="Arial"/>
                        </a:rPr>
                        <a:t>Dahili</a:t>
                      </a:r>
                    </a:p>
                  </a:txBody>
                  <a:tcPr marL="8594" marR="8594" marT="8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>
                          <a:solidFill>
                            <a:srgbClr val="333333"/>
                          </a:solidFill>
                          <a:latin typeface="Arial"/>
                        </a:rPr>
                        <a:t>AFP7CPS31ES</a:t>
                      </a:r>
                    </a:p>
                  </a:txBody>
                  <a:tcPr marL="8594" marR="8594" marT="8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333333"/>
                          </a:solidFill>
                          <a:latin typeface="Arial"/>
                        </a:rPr>
                        <a:t>120 k step</a:t>
                      </a:r>
                    </a:p>
                  </a:txBody>
                  <a:tcPr marL="8594" marR="8594" marT="8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333333"/>
                          </a:solidFill>
                          <a:latin typeface="Arial"/>
                        </a:rPr>
                        <a:t>120 k step</a:t>
                      </a:r>
                    </a:p>
                  </a:txBody>
                  <a:tcPr marL="8594" marR="8594" marT="8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333333"/>
                          </a:solidFill>
                          <a:latin typeface="Arial"/>
                        </a:rPr>
                        <a:t>11 ns</a:t>
                      </a:r>
                    </a:p>
                  </a:txBody>
                  <a:tcPr marL="8594" marR="8594" marT="8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333333"/>
                          </a:solidFill>
                          <a:latin typeface="Arial"/>
                        </a:rPr>
                        <a:t>-</a:t>
                      </a:r>
                    </a:p>
                  </a:txBody>
                  <a:tcPr marL="8594" marR="8594" marT="8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333333"/>
                          </a:solidFill>
                          <a:latin typeface="Arial"/>
                        </a:rPr>
                        <a:t>Dahili</a:t>
                      </a:r>
                    </a:p>
                  </a:txBody>
                  <a:tcPr marL="8594" marR="8594" marT="8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333333"/>
                          </a:solidFill>
                          <a:latin typeface="Arial"/>
                        </a:rPr>
                        <a:t>Dahili</a:t>
                      </a:r>
                    </a:p>
                  </a:txBody>
                  <a:tcPr marL="8594" marR="8594" marT="8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>
                          <a:solidFill>
                            <a:srgbClr val="333333"/>
                          </a:solidFill>
                          <a:latin typeface="Arial"/>
                        </a:rPr>
                        <a:t>AFP7CPS31S</a:t>
                      </a:r>
                    </a:p>
                  </a:txBody>
                  <a:tcPr marL="8594" marR="8594" marT="8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9267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>
                          <a:solidFill>
                            <a:srgbClr val="333333"/>
                          </a:solidFill>
                          <a:latin typeface="Arial"/>
                        </a:rPr>
                        <a:t>Düşük Maliyetli Tip</a:t>
                      </a:r>
                    </a:p>
                  </a:txBody>
                  <a:tcPr marL="8594" marR="8594" marT="8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333333"/>
                          </a:solidFill>
                          <a:latin typeface="Arial"/>
                        </a:rPr>
                        <a:t>64 k step</a:t>
                      </a:r>
                    </a:p>
                  </a:txBody>
                  <a:tcPr marL="8594" marR="8594" marT="8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333333"/>
                          </a:solidFill>
                          <a:latin typeface="Arial"/>
                        </a:rPr>
                        <a:t>64 k step</a:t>
                      </a:r>
                    </a:p>
                  </a:txBody>
                  <a:tcPr marL="8594" marR="8594" marT="8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333333"/>
                          </a:solidFill>
                          <a:latin typeface="Arial"/>
                        </a:rPr>
                        <a:t>14 ns</a:t>
                      </a:r>
                    </a:p>
                  </a:txBody>
                  <a:tcPr marL="8594" marR="8594" marT="8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333333"/>
                          </a:solidFill>
                          <a:latin typeface="Arial"/>
                        </a:rPr>
                        <a:t>-</a:t>
                      </a:r>
                    </a:p>
                  </a:txBody>
                  <a:tcPr marL="8594" marR="8594" marT="8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333333"/>
                          </a:solidFill>
                          <a:latin typeface="Arial"/>
                        </a:rPr>
                        <a:t>-</a:t>
                      </a:r>
                    </a:p>
                  </a:txBody>
                  <a:tcPr marL="8594" marR="8594" marT="8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333333"/>
                          </a:solidFill>
                          <a:latin typeface="Arial"/>
                        </a:rPr>
                        <a:t>-</a:t>
                      </a:r>
                    </a:p>
                  </a:txBody>
                  <a:tcPr marL="8594" marR="8594" marT="8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 dirty="0">
                          <a:solidFill>
                            <a:srgbClr val="333333"/>
                          </a:solidFill>
                          <a:latin typeface="Arial"/>
                        </a:rPr>
                        <a:t>AFP7CPS21</a:t>
                      </a:r>
                    </a:p>
                  </a:txBody>
                  <a:tcPr marL="8594" marR="8594" marT="8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tr-TR" sz="3200" b="1" dirty="0" smtClean="0">
                <a:solidFill>
                  <a:schemeClr val="accent2"/>
                </a:solidFill>
                <a:latin typeface="Arial Unicode MS" pitchFamily="34" charset="-128"/>
              </a:rPr>
              <a:t>FP0 Özellikleri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2017713"/>
            <a:ext cx="7781925" cy="3932237"/>
          </a:xfrm>
        </p:spPr>
        <p:txBody>
          <a:bodyPr/>
          <a:lstStyle/>
          <a:p>
            <a:pPr eaLnBrk="1" hangingPunct="1"/>
            <a:r>
              <a:rPr lang="tr-TR" sz="2100" dirty="0" smtClean="0"/>
              <a:t>0,9</a:t>
            </a:r>
            <a:r>
              <a:rPr lang="tr-TR" sz="2100" dirty="0" smtClean="0">
                <a:latin typeface="Symbol" pitchFamily="18" charset="2"/>
              </a:rPr>
              <a:t>m</a:t>
            </a:r>
            <a:r>
              <a:rPr lang="tr-TR" sz="2100" dirty="0" smtClean="0"/>
              <a:t>s’lik Basit Komut İşleme süresi</a:t>
            </a:r>
          </a:p>
          <a:p>
            <a:pPr eaLnBrk="1" hangingPunct="1"/>
            <a:r>
              <a:rPr lang="tr-TR" sz="2100" dirty="0" err="1" smtClean="0"/>
              <a:t>Floating</a:t>
            </a:r>
            <a:r>
              <a:rPr lang="tr-TR" sz="2100" dirty="0" smtClean="0"/>
              <a:t> </a:t>
            </a:r>
            <a:r>
              <a:rPr lang="tr-TR" sz="2100" dirty="0" err="1" smtClean="0"/>
              <a:t>Point</a:t>
            </a:r>
            <a:r>
              <a:rPr lang="tr-TR" sz="2100" dirty="0" smtClean="0"/>
              <a:t> işlem kabiliyeti</a:t>
            </a:r>
          </a:p>
          <a:p>
            <a:pPr eaLnBrk="1" hangingPunct="1"/>
            <a:r>
              <a:rPr lang="tr-TR" sz="2100" dirty="0" smtClean="0"/>
              <a:t>PID (</a:t>
            </a:r>
            <a:r>
              <a:rPr lang="tr-TR" sz="2100" dirty="0" err="1" smtClean="0"/>
              <a:t>auto</a:t>
            </a:r>
            <a:r>
              <a:rPr lang="tr-TR" sz="2100" dirty="0" smtClean="0"/>
              <a:t> </a:t>
            </a:r>
            <a:r>
              <a:rPr lang="tr-TR" sz="2100" dirty="0" err="1" smtClean="0"/>
              <a:t>tuning</a:t>
            </a:r>
            <a:r>
              <a:rPr lang="tr-TR" sz="2100" dirty="0" smtClean="0"/>
              <a:t>) kontrol imkanı</a:t>
            </a:r>
          </a:p>
          <a:p>
            <a:pPr eaLnBrk="1" hangingPunct="1"/>
            <a:r>
              <a:rPr lang="tr-TR" sz="2100" dirty="0" smtClean="0"/>
              <a:t>İki eksen pozisyon kontrolü</a:t>
            </a:r>
          </a:p>
          <a:p>
            <a:pPr eaLnBrk="1" hangingPunct="1"/>
            <a:r>
              <a:rPr lang="tr-TR" sz="2100" dirty="0" smtClean="0"/>
              <a:t>Online </a:t>
            </a:r>
            <a:r>
              <a:rPr lang="tr-TR" sz="2100" dirty="0" err="1" smtClean="0"/>
              <a:t>edit</a:t>
            </a:r>
            <a:r>
              <a:rPr lang="tr-TR" sz="2100" dirty="0" smtClean="0"/>
              <a:t> imkanı</a:t>
            </a:r>
          </a:p>
          <a:p>
            <a:pPr eaLnBrk="1" hangingPunct="1"/>
            <a:r>
              <a:rPr lang="tr-TR" sz="2100" dirty="0" smtClean="0"/>
              <a:t>FP0 üretimden kalkmış ve yerini FP0-</a:t>
            </a:r>
            <a:r>
              <a:rPr lang="tr-TR" sz="2100" dirty="0" err="1" smtClean="0"/>
              <a:t>R’ye</a:t>
            </a:r>
            <a:r>
              <a:rPr lang="tr-TR" sz="2100" dirty="0" smtClean="0"/>
              <a:t> bırakmıştır</a:t>
            </a:r>
          </a:p>
          <a:p>
            <a:pPr eaLnBrk="1" hangingPunct="1"/>
            <a:endParaRPr lang="tr-TR" sz="2100" dirty="0" smtClean="0"/>
          </a:p>
        </p:txBody>
      </p:sp>
      <p:pic>
        <p:nvPicPr>
          <p:cNvPr id="9220" name="Picture 8" descr="panasonic_logo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6092825"/>
            <a:ext cx="2000250" cy="514350"/>
          </a:xfrm>
          <a:noFill/>
        </p:spPr>
      </p:pic>
      <p:pic>
        <p:nvPicPr>
          <p:cNvPr id="9221" name="Picture 12" descr="savior-otomasyon-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750" y="5661025"/>
            <a:ext cx="935038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8" descr="1144953 3 2x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332656"/>
            <a:ext cx="638902" cy="117951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7" name="Picture 7" descr="panasonic_logo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6343650"/>
            <a:ext cx="20002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8" name="Picture 8" descr="savior-otomasyon-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550" y="5734050"/>
            <a:ext cx="935038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763713" y="2479675"/>
            <a:ext cx="1368425" cy="1096963"/>
          </a:xfrm>
          <a:prstGeom prst="rect">
            <a:avLst/>
          </a:prstGeom>
          <a:gradFill rotWithShape="1">
            <a:gsLst>
              <a:gs pos="0">
                <a:srgbClr val="FFCCFF">
                  <a:gamma/>
                  <a:shade val="0"/>
                  <a:invGamma/>
                  <a:alpha val="39000"/>
                </a:srgbClr>
              </a:gs>
              <a:gs pos="50000">
                <a:srgbClr val="FFCCFF">
                  <a:alpha val="0"/>
                </a:srgbClr>
              </a:gs>
              <a:gs pos="100000">
                <a:srgbClr val="FFCCFF">
                  <a:gamma/>
                  <a:shade val="0"/>
                  <a:invGamma/>
                  <a:alpha val="39000"/>
                </a:srgbClr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altLang="ja-JP" sz="1400" dirty="0">
                <a:latin typeface="Arial" charset="0"/>
              </a:rPr>
              <a:t>Program</a:t>
            </a:r>
          </a:p>
          <a:p>
            <a:pPr algn="ctr">
              <a:defRPr/>
            </a:pPr>
            <a:r>
              <a:rPr lang="en-US" altLang="ja-JP" sz="1400" dirty="0">
                <a:latin typeface="Arial" charset="0"/>
              </a:rPr>
              <a:t>192k step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763713" y="3576638"/>
            <a:ext cx="1368425" cy="1211262"/>
          </a:xfrm>
          <a:prstGeom prst="rect">
            <a:avLst/>
          </a:prstGeom>
          <a:gradFill rotWithShape="1">
            <a:gsLst>
              <a:gs pos="0">
                <a:srgbClr val="33CC33"/>
              </a:gs>
              <a:gs pos="50000">
                <a:srgbClr val="CCFF99">
                  <a:alpha val="55000"/>
                </a:srgbClr>
              </a:gs>
              <a:gs pos="100000">
                <a:srgbClr val="33CC33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tr-TR" altLang="ja-JP" sz="1400" dirty="0">
                <a:latin typeface="Arial" charset="0"/>
              </a:rPr>
              <a:t>Veri Alanı</a:t>
            </a:r>
            <a:endParaRPr lang="en-US" altLang="ja-JP" sz="1400" dirty="0">
              <a:latin typeface="Arial" charset="0"/>
            </a:endParaRPr>
          </a:p>
          <a:p>
            <a:pPr algn="ctr">
              <a:defRPr/>
            </a:pPr>
            <a:r>
              <a:rPr lang="en-US" altLang="ja-JP" sz="1400" dirty="0">
                <a:latin typeface="Arial" charset="0"/>
              </a:rPr>
              <a:t>256k word</a:t>
            </a:r>
          </a:p>
        </p:txBody>
      </p:sp>
      <p:sp>
        <p:nvSpPr>
          <p:cNvPr id="12" name="AutoShape 6"/>
          <p:cNvSpPr>
            <a:spLocks noChangeArrowheads="1"/>
          </p:cNvSpPr>
          <p:nvPr/>
        </p:nvSpPr>
        <p:spPr bwMode="auto">
          <a:xfrm rot="5400000">
            <a:off x="1493838" y="3416300"/>
            <a:ext cx="252412" cy="287338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 altLang="tr-TR"/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3995738" y="2466975"/>
            <a:ext cx="1368425" cy="576263"/>
          </a:xfrm>
          <a:prstGeom prst="rect">
            <a:avLst/>
          </a:prstGeom>
          <a:gradFill rotWithShape="1">
            <a:gsLst>
              <a:gs pos="0">
                <a:srgbClr val="CCFFFF">
                  <a:gamma/>
                  <a:shade val="0"/>
                  <a:invGamma/>
                  <a:alpha val="39000"/>
                </a:srgbClr>
              </a:gs>
              <a:gs pos="50000">
                <a:srgbClr val="CCFFFF">
                  <a:alpha val="0"/>
                </a:srgbClr>
              </a:gs>
              <a:gs pos="100000">
                <a:srgbClr val="CCFFFF">
                  <a:gamma/>
                  <a:shade val="0"/>
                  <a:invGamma/>
                  <a:alpha val="39000"/>
                </a:srgbClr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altLang="ja-JP" sz="1400" dirty="0">
                <a:latin typeface="Arial" charset="0"/>
              </a:rPr>
              <a:t>Program</a:t>
            </a:r>
          </a:p>
          <a:p>
            <a:pPr algn="ctr">
              <a:defRPr/>
            </a:pPr>
            <a:r>
              <a:rPr lang="en-US" altLang="ja-JP" sz="1400" dirty="0">
                <a:latin typeface="Arial" charset="0"/>
              </a:rPr>
              <a:t>150k step</a:t>
            </a: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3995738" y="3048000"/>
            <a:ext cx="1368425" cy="1720850"/>
          </a:xfrm>
          <a:prstGeom prst="rect">
            <a:avLst/>
          </a:prstGeom>
          <a:gradFill rotWithShape="1">
            <a:gsLst>
              <a:gs pos="0">
                <a:srgbClr val="33CC33"/>
              </a:gs>
              <a:gs pos="50000">
                <a:srgbClr val="CCFF99">
                  <a:alpha val="55000"/>
                </a:srgbClr>
              </a:gs>
              <a:gs pos="100000">
                <a:srgbClr val="33CC33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altLang="ja-JP" sz="1400" dirty="0">
                <a:latin typeface="Arial" charset="0"/>
              </a:rPr>
              <a:t>Data register</a:t>
            </a:r>
          </a:p>
          <a:p>
            <a:pPr algn="ctr">
              <a:defRPr/>
            </a:pPr>
            <a:r>
              <a:rPr lang="en-US" altLang="ja-JP" sz="1400" dirty="0">
                <a:latin typeface="Arial" charset="0"/>
              </a:rPr>
              <a:t>512k word</a:t>
            </a:r>
          </a:p>
        </p:txBody>
      </p:sp>
      <p:sp>
        <p:nvSpPr>
          <p:cNvPr id="15" name="AutoShape 9"/>
          <p:cNvSpPr>
            <a:spLocks noChangeArrowheads="1"/>
          </p:cNvSpPr>
          <p:nvPr/>
        </p:nvSpPr>
        <p:spPr bwMode="auto">
          <a:xfrm rot="5400000">
            <a:off x="3725863" y="2911475"/>
            <a:ext cx="252412" cy="287338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 altLang="tr-TR"/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6227763" y="2466975"/>
            <a:ext cx="1368425" cy="1558925"/>
          </a:xfrm>
          <a:prstGeom prst="rect">
            <a:avLst/>
          </a:prstGeom>
          <a:gradFill rotWithShape="1">
            <a:gsLst>
              <a:gs pos="0">
                <a:srgbClr val="CCFFFF">
                  <a:gamma/>
                  <a:shade val="0"/>
                  <a:invGamma/>
                  <a:alpha val="39000"/>
                </a:srgbClr>
              </a:gs>
              <a:gs pos="50000">
                <a:srgbClr val="CCFFFF">
                  <a:alpha val="0"/>
                </a:srgbClr>
              </a:gs>
              <a:gs pos="100000">
                <a:srgbClr val="CCFFFF">
                  <a:gamma/>
                  <a:shade val="0"/>
                  <a:invGamma/>
                  <a:alpha val="39000"/>
                </a:srgbClr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altLang="ja-JP" sz="1400" dirty="0">
                <a:latin typeface="Arial" charset="0"/>
              </a:rPr>
              <a:t>Program</a:t>
            </a:r>
          </a:p>
          <a:p>
            <a:pPr algn="ctr">
              <a:defRPr/>
            </a:pPr>
            <a:r>
              <a:rPr lang="en-US" altLang="ja-JP" sz="1400" dirty="0">
                <a:latin typeface="Arial" charset="0"/>
              </a:rPr>
              <a:t>235k step</a:t>
            </a:r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6227763" y="4030663"/>
            <a:ext cx="1368425" cy="727075"/>
          </a:xfrm>
          <a:prstGeom prst="rect">
            <a:avLst/>
          </a:prstGeom>
          <a:gradFill rotWithShape="1">
            <a:gsLst>
              <a:gs pos="0">
                <a:srgbClr val="33CC33"/>
              </a:gs>
              <a:gs pos="50000">
                <a:srgbClr val="CCFF99">
                  <a:alpha val="55000"/>
                </a:srgbClr>
              </a:gs>
              <a:gs pos="100000">
                <a:srgbClr val="33CC33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altLang="ja-JP" sz="1400" dirty="0">
                <a:latin typeface="Arial" charset="0"/>
              </a:rPr>
              <a:t>Data </a:t>
            </a:r>
            <a:r>
              <a:rPr lang="en-US" altLang="ja-JP" sz="1400" dirty="0" err="1">
                <a:latin typeface="Arial" charset="0"/>
              </a:rPr>
              <a:t>regist</a:t>
            </a:r>
            <a:r>
              <a:rPr lang="tr-TR" altLang="ja-JP" sz="1400" dirty="0">
                <a:latin typeface="Arial" charset="0"/>
              </a:rPr>
              <a:t>ı</a:t>
            </a:r>
            <a:r>
              <a:rPr lang="en-US" altLang="ja-JP" sz="1400" dirty="0">
                <a:latin typeface="Arial" charset="0"/>
              </a:rPr>
              <a:t>r</a:t>
            </a:r>
          </a:p>
          <a:p>
            <a:pPr algn="ctr">
              <a:defRPr/>
            </a:pPr>
            <a:r>
              <a:rPr lang="en-US" altLang="ja-JP" sz="1400" dirty="0">
                <a:latin typeface="Arial" charset="0"/>
              </a:rPr>
              <a:t>128k word</a:t>
            </a:r>
          </a:p>
        </p:txBody>
      </p:sp>
      <p:sp>
        <p:nvSpPr>
          <p:cNvPr id="18" name="AutoShape 12"/>
          <p:cNvSpPr>
            <a:spLocks noChangeArrowheads="1"/>
          </p:cNvSpPr>
          <p:nvPr/>
        </p:nvSpPr>
        <p:spPr bwMode="auto">
          <a:xfrm rot="5400000">
            <a:off x="5957888" y="3848100"/>
            <a:ext cx="252412" cy="287338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 altLang="tr-TR"/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1625600" y="2124075"/>
            <a:ext cx="1612900" cy="307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tr-TR" altLang="ja-JP" sz="1400" dirty="0"/>
              <a:t>Varsayılan ayarlar</a:t>
            </a:r>
            <a:endParaRPr lang="en-US" altLang="ja-JP" sz="1400" dirty="0"/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802063" y="2124075"/>
            <a:ext cx="1817687" cy="307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tr-TR" altLang="ja-JP" sz="1400"/>
              <a:t>Daha fazla veri alanı</a:t>
            </a:r>
            <a:endParaRPr lang="en-US" altLang="ja-JP" sz="1400"/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5849938" y="2124075"/>
            <a:ext cx="2192337" cy="307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tr-TR" altLang="ja-JP" sz="1400"/>
              <a:t>Daha fazla program alanı</a:t>
            </a:r>
            <a:endParaRPr lang="en-US" altLang="ja-JP" sz="1400"/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3835400" y="4800600"/>
            <a:ext cx="1917700" cy="1169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altLang="ja-JP" sz="1400"/>
              <a:t>Özellikler, daha fazla veri alanına ihtiyaç duyulan izleme uygulamasına uygundur</a:t>
            </a:r>
            <a:endParaRPr lang="en-US" altLang="ja-JP" sz="1400"/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6026150" y="4800600"/>
            <a:ext cx="2957513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altLang="ja-JP" sz="1400"/>
              <a:t>Özellikle karmaşık hesaplamalar yapılan uygulamalara uygundur</a:t>
            </a:r>
            <a:endParaRPr lang="en-US" altLang="ja-JP" sz="1400"/>
          </a:p>
        </p:txBody>
      </p:sp>
      <p:sp>
        <p:nvSpPr>
          <p:cNvPr id="25" name="Line 19"/>
          <p:cNvSpPr>
            <a:spLocks noChangeShapeType="1"/>
          </p:cNvSpPr>
          <p:nvPr/>
        </p:nvSpPr>
        <p:spPr bwMode="auto">
          <a:xfrm>
            <a:off x="3132138" y="2466975"/>
            <a:ext cx="30956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26" name="Line 20"/>
          <p:cNvSpPr>
            <a:spLocks noChangeShapeType="1"/>
          </p:cNvSpPr>
          <p:nvPr/>
        </p:nvSpPr>
        <p:spPr bwMode="auto">
          <a:xfrm>
            <a:off x="3132138" y="4800600"/>
            <a:ext cx="30956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27" name="Line 21"/>
          <p:cNvSpPr>
            <a:spLocks noChangeShapeType="1"/>
          </p:cNvSpPr>
          <p:nvPr/>
        </p:nvSpPr>
        <p:spPr bwMode="auto">
          <a:xfrm flipV="1">
            <a:off x="3103563" y="3038475"/>
            <a:ext cx="892175" cy="5397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28" name="Line 22"/>
          <p:cNvSpPr>
            <a:spLocks noChangeShapeType="1"/>
          </p:cNvSpPr>
          <p:nvPr/>
        </p:nvSpPr>
        <p:spPr bwMode="auto">
          <a:xfrm flipH="1" flipV="1">
            <a:off x="5364163" y="3038475"/>
            <a:ext cx="863600" cy="9699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29" name="Line 23"/>
          <p:cNvSpPr>
            <a:spLocks noChangeShapeType="1"/>
          </p:cNvSpPr>
          <p:nvPr/>
        </p:nvSpPr>
        <p:spPr bwMode="auto">
          <a:xfrm flipV="1">
            <a:off x="3851275" y="3182938"/>
            <a:ext cx="0" cy="503237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30" name="Line 24"/>
          <p:cNvSpPr>
            <a:spLocks noChangeShapeType="1"/>
          </p:cNvSpPr>
          <p:nvPr/>
        </p:nvSpPr>
        <p:spPr bwMode="auto">
          <a:xfrm>
            <a:off x="6084888" y="3144838"/>
            <a:ext cx="0" cy="576262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32" name="Text Box 28"/>
          <p:cNvSpPr txBox="1">
            <a:spLocks noChangeArrowheads="1"/>
          </p:cNvSpPr>
          <p:nvPr/>
        </p:nvSpPr>
        <p:spPr bwMode="auto">
          <a:xfrm>
            <a:off x="3707904" y="6165304"/>
            <a:ext cx="3659187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2763" indent="-512763"/>
            <a:r>
              <a:rPr lang="en-US" altLang="ja-JP" sz="1400" dirty="0"/>
              <a:t>Not : 256k word</a:t>
            </a:r>
            <a:r>
              <a:rPr lang="tr-TR" altLang="ja-JP" sz="1400" dirty="0"/>
              <a:t>’e kadar </a:t>
            </a:r>
            <a:r>
              <a:rPr lang="en-US" altLang="ja-JP" sz="1400" dirty="0"/>
              <a:t> DT </a:t>
            </a:r>
            <a:r>
              <a:rPr lang="tr-TR" altLang="ja-JP" sz="1400" dirty="0"/>
              <a:t>alanı kalıcı hafıza olarak set edilebilir.</a:t>
            </a:r>
            <a:endParaRPr lang="en-US" altLang="ja-JP" sz="1400" dirty="0"/>
          </a:p>
        </p:txBody>
      </p:sp>
      <p:graphicFrame>
        <p:nvGraphicFramePr>
          <p:cNvPr id="34" name="Group 72"/>
          <p:cNvGraphicFramePr>
            <a:graphicFrameLocks noGrp="1"/>
          </p:cNvGraphicFramePr>
          <p:nvPr/>
        </p:nvGraphicFramePr>
        <p:xfrm>
          <a:off x="376238" y="4941168"/>
          <a:ext cx="2774950" cy="1241424"/>
        </p:xfrm>
        <a:graphic>
          <a:graphicData uri="http://schemas.openxmlformats.org/drawingml/2006/table">
            <a:tbl>
              <a:tblPr/>
              <a:tblGrid>
                <a:gridCol w="1381922"/>
                <a:gridCol w="1393028"/>
              </a:tblGrid>
              <a:tr h="21910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P創英角ｺﾞｼｯｸUB" pitchFamily="50" charset="-128"/>
                        </a:rPr>
                        <a:t>Program (Step)</a:t>
                      </a:r>
                    </a:p>
                  </a:txBody>
                  <a:tcPr marL="89949" marR="89949" marT="18016" marB="180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P創英角ｺﾞｼｯｸUB" pitchFamily="50" charset="-128"/>
                        </a:rPr>
                        <a:t>Data </a:t>
                      </a:r>
                      <a:r>
                        <a:rPr kumimoji="1" lang="en-US" altLang="ja-JP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P創英角ｺﾞｼｯｸUB" pitchFamily="50" charset="-128"/>
                        </a:rPr>
                        <a:t>Regist</a:t>
                      </a:r>
                      <a:r>
                        <a:rPr kumimoji="1" lang="tr-TR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P創英角ｺﾞｼｯｸUB" pitchFamily="50" charset="-128"/>
                        </a:rPr>
                        <a:t>ı</a:t>
                      </a: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P創英角ｺﾞｼｯｸUB" pitchFamily="50" charset="-128"/>
                        </a:rPr>
                        <a:t>r (w)</a:t>
                      </a:r>
                    </a:p>
                  </a:txBody>
                  <a:tcPr marL="89949" marR="89949" marT="18016" marB="180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</a:tr>
              <a:tr h="21910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P創英角ｺﾞｼｯｸUB" pitchFamily="50" charset="-128"/>
                        </a:rPr>
                        <a:t>234k</a:t>
                      </a:r>
                    </a:p>
                  </a:txBody>
                  <a:tcPr marL="89949" marR="89949" marT="18016" marB="180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P創英角ｺﾞｼｯｸUB" pitchFamily="50" charset="-128"/>
                        </a:rPr>
                        <a:t>64k</a:t>
                      </a:r>
                    </a:p>
                  </a:txBody>
                  <a:tcPr marL="89949" marR="89949" marT="18016" marB="180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910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P創英角ｺﾞｼｯｸUB" pitchFamily="50" charset="-128"/>
                        </a:rPr>
                        <a:t>221k</a:t>
                      </a:r>
                    </a:p>
                  </a:txBody>
                  <a:tcPr marL="89949" marR="89949" marT="18016" marB="180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P創英角ｺﾞｼｯｸUB" pitchFamily="50" charset="-128"/>
                        </a:rPr>
                        <a:t>128k</a:t>
                      </a:r>
                    </a:p>
                  </a:txBody>
                  <a:tcPr marL="89949" marR="89949" marT="18016" marB="180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910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P創英角ｺﾞｼｯｸUB" pitchFamily="50" charset="-128"/>
                        </a:rPr>
                        <a:t>196k</a:t>
                      </a:r>
                    </a:p>
                  </a:txBody>
                  <a:tcPr marL="89949" marR="89949" marT="18016" marB="180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P創英角ｺﾞｼｯｸUB" pitchFamily="50" charset="-128"/>
                        </a:rPr>
                        <a:t>256k</a:t>
                      </a:r>
                    </a:p>
                  </a:txBody>
                  <a:tcPr marL="89949" marR="89949" marT="18016" marB="180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24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P創英角ｺﾞｼｯｸUB" pitchFamily="50" charset="-128"/>
                        </a:rPr>
                        <a:t>145k</a:t>
                      </a:r>
                    </a:p>
                  </a:txBody>
                  <a:tcPr marL="89949" marR="89949" marT="18016" marB="180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P創英角ｺﾞｼｯｸUB" pitchFamily="50" charset="-128"/>
                        </a:rPr>
                        <a:t>512k</a:t>
                      </a:r>
                    </a:p>
                  </a:txBody>
                  <a:tcPr marL="89949" marR="89949" marT="18016" marB="180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24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P創英角ｺﾞｼｯｸUB" pitchFamily="50" charset="-128"/>
                        </a:rPr>
                        <a:t>52k</a:t>
                      </a:r>
                    </a:p>
                  </a:txBody>
                  <a:tcPr marL="89949" marR="89949" marT="18016" marB="180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P創英角ｺﾞｼｯｸUB" pitchFamily="50" charset="-128"/>
                        </a:rPr>
                        <a:t>976k</a:t>
                      </a:r>
                    </a:p>
                  </a:txBody>
                  <a:tcPr marL="89949" marR="89949" marT="18016" marB="180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37" name="Picture 7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" y="2416175"/>
            <a:ext cx="1074738" cy="241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6" descr="fp7_0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404664"/>
            <a:ext cx="1151409" cy="1152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Rectangle 2"/>
          <p:cNvSpPr>
            <a:spLocks noGrp="1" noChangeArrowheads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pPr algn="ctr" eaLnBrk="1" hangingPunct="1"/>
            <a:r>
              <a:rPr lang="tr-TR" sz="3200" dirty="0" smtClean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CPU </a:t>
            </a:r>
            <a:r>
              <a:rPr lang="tr-TR" sz="3200" dirty="0" err="1" smtClean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Ladder</a:t>
            </a:r>
            <a:r>
              <a:rPr lang="tr-TR" sz="3200" dirty="0" smtClean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ve Data alanlarının Değişimi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tr-TR" sz="3200" dirty="0" smtClean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FP7 CPU Donanım Yapısı</a:t>
            </a:r>
          </a:p>
        </p:txBody>
      </p:sp>
      <p:pic>
        <p:nvPicPr>
          <p:cNvPr id="49156" name="Picture 6" descr="fp7_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04664"/>
            <a:ext cx="1151409" cy="1152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Picture 7" descr="panasonic_logo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6343650"/>
            <a:ext cx="20002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8" name="Picture 8" descr="savior-otomasyon-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550" y="5734050"/>
            <a:ext cx="935038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8344" y="2836863"/>
            <a:ext cx="998537" cy="239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7984" y="2643188"/>
            <a:ext cx="2852738" cy="253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84351" y="2692400"/>
            <a:ext cx="1571625" cy="241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12255" y="2681288"/>
            <a:ext cx="1887537" cy="243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AutoShape 9"/>
          <p:cNvSpPr>
            <a:spLocks noChangeArrowheads="1"/>
          </p:cNvSpPr>
          <p:nvPr/>
        </p:nvSpPr>
        <p:spPr bwMode="auto">
          <a:xfrm rot="10800000">
            <a:off x="4013200" y="3797300"/>
            <a:ext cx="722313" cy="455613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37931843 h 21600"/>
              <a:gd name="T4" fmla="*/ 2147483647 w 21600"/>
              <a:gd name="T5" fmla="*/ 2147483647 h 21600"/>
              <a:gd name="T6" fmla="*/ 2147483647 w 21600"/>
              <a:gd name="T7" fmla="*/ 2137931843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gradFill rotWithShape="1">
            <a:gsLst>
              <a:gs pos="0">
                <a:srgbClr val="FFB686"/>
              </a:gs>
              <a:gs pos="100000">
                <a:srgbClr val="FF66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15" name="AutoShape 11"/>
          <p:cNvSpPr>
            <a:spLocks noChangeArrowheads="1"/>
          </p:cNvSpPr>
          <p:nvPr/>
        </p:nvSpPr>
        <p:spPr bwMode="auto">
          <a:xfrm rot="10800000">
            <a:off x="7020273" y="3810000"/>
            <a:ext cx="698500" cy="455613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37931843 h 21600"/>
              <a:gd name="T4" fmla="*/ 2147483647 w 21600"/>
              <a:gd name="T5" fmla="*/ 2147483647 h 21600"/>
              <a:gd name="T6" fmla="*/ 2147483647 w 21600"/>
              <a:gd name="T7" fmla="*/ 2137931843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gradFill rotWithShape="1">
            <a:gsLst>
              <a:gs pos="0">
                <a:srgbClr val="FFB686"/>
              </a:gs>
              <a:gs pos="100000">
                <a:srgbClr val="FF66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16" name="AutoShape 12"/>
          <p:cNvSpPr>
            <a:spLocks noChangeArrowheads="1"/>
          </p:cNvSpPr>
          <p:nvPr/>
        </p:nvSpPr>
        <p:spPr bwMode="auto">
          <a:xfrm>
            <a:off x="2038375" y="3775075"/>
            <a:ext cx="733425" cy="455613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37931843 h 21600"/>
              <a:gd name="T4" fmla="*/ 2147483647 w 21600"/>
              <a:gd name="T5" fmla="*/ 2147483647 h 21600"/>
              <a:gd name="T6" fmla="*/ 2147483647 w 21600"/>
              <a:gd name="T7" fmla="*/ 2137931843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gradFill rotWithShape="1">
            <a:gsLst>
              <a:gs pos="0">
                <a:srgbClr val="FFB686"/>
              </a:gs>
              <a:gs pos="100000">
                <a:srgbClr val="FF66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971600" y="2348880"/>
            <a:ext cx="1936749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altLang="ja-JP" sz="1200" b="1" dirty="0"/>
              <a:t>Güç Kaynağı </a:t>
            </a:r>
            <a:r>
              <a:rPr lang="tr-TR" altLang="ja-JP" sz="1200" b="1" dirty="0" smtClean="0"/>
              <a:t>Modülü</a:t>
            </a:r>
            <a:endParaRPr lang="tr-TR" altLang="ja-JP" sz="1200" b="1" dirty="0"/>
          </a:p>
          <a:p>
            <a:endParaRPr lang="en-US" altLang="ja-JP" sz="1200" b="1" dirty="0"/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3419872" y="2348880"/>
            <a:ext cx="504825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200" b="1"/>
              <a:t>CPU</a:t>
            </a: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5148064" y="2420888"/>
            <a:ext cx="1563688" cy="276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altLang="ja-JP" sz="1200" b="1" dirty="0"/>
              <a:t>Genişleme modülü</a:t>
            </a:r>
            <a:endParaRPr lang="en-US" altLang="ja-JP" sz="1200" b="1" dirty="0"/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7380312" y="2636912"/>
            <a:ext cx="1546225" cy="276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altLang="ja-JP" sz="1200" b="1" dirty="0"/>
              <a:t>Sonlandırıcı kapak</a:t>
            </a:r>
            <a:endParaRPr lang="en-US" altLang="ja-JP" sz="1200" b="1" dirty="0"/>
          </a:p>
        </p:txBody>
      </p:sp>
      <p:sp>
        <p:nvSpPr>
          <p:cNvPr id="22" name="Line 20"/>
          <p:cNvSpPr>
            <a:spLocks noChangeShapeType="1"/>
          </p:cNvSpPr>
          <p:nvPr/>
        </p:nvSpPr>
        <p:spPr bwMode="auto">
          <a:xfrm flipV="1">
            <a:off x="1331640" y="5013176"/>
            <a:ext cx="0" cy="576262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23" name="Text Box 21"/>
          <p:cNvSpPr txBox="1">
            <a:spLocks noChangeArrowheads="1"/>
          </p:cNvSpPr>
          <p:nvPr/>
        </p:nvSpPr>
        <p:spPr bwMode="auto">
          <a:xfrm>
            <a:off x="0" y="5517232"/>
            <a:ext cx="2808312" cy="7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r-TR" altLang="ja-JP" sz="1400" dirty="0"/>
              <a:t>Güç kaynağı modülü sadece </a:t>
            </a:r>
            <a:r>
              <a:rPr lang="tr-TR" altLang="ja-JP" sz="1400" dirty="0" smtClean="0"/>
              <a:t>AC besleme istenildiğinde</a:t>
            </a:r>
            <a:endParaRPr lang="tr-TR" altLang="ja-JP" sz="1400" dirty="0"/>
          </a:p>
          <a:p>
            <a:pPr algn="ctr"/>
            <a:r>
              <a:rPr lang="tr-TR" altLang="ja-JP" sz="1400" dirty="0"/>
              <a:t>k</a:t>
            </a:r>
            <a:r>
              <a:rPr lang="tr-TR" altLang="ja-JP" sz="1400" dirty="0" smtClean="0"/>
              <a:t>ullanılabilir</a:t>
            </a:r>
            <a:endParaRPr lang="en-US" altLang="ja-JP" sz="1400" dirty="0"/>
          </a:p>
        </p:txBody>
      </p:sp>
      <p:sp>
        <p:nvSpPr>
          <p:cNvPr id="27" name="Text Box 28"/>
          <p:cNvSpPr txBox="1">
            <a:spLocks noChangeArrowheads="1"/>
          </p:cNvSpPr>
          <p:nvPr/>
        </p:nvSpPr>
        <p:spPr bwMode="auto">
          <a:xfrm>
            <a:off x="1115616" y="1556793"/>
            <a:ext cx="748883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r-TR" altLang="ja-JP" sz="1400" dirty="0"/>
              <a:t>FP7 </a:t>
            </a:r>
            <a:r>
              <a:rPr lang="tr-TR" altLang="ja-JP" sz="1400" dirty="0" smtClean="0"/>
              <a:t>PLC panoda </a:t>
            </a:r>
            <a:r>
              <a:rPr lang="tr-TR" altLang="ja-JP" sz="1400" dirty="0"/>
              <a:t>bulunan harici bir DC güç kaynağı ile çalıştırılabilir, </a:t>
            </a:r>
            <a:r>
              <a:rPr lang="tr-TR" altLang="ja-JP" sz="1400" dirty="0" smtClean="0"/>
              <a:t>3A’lik </a:t>
            </a:r>
            <a:r>
              <a:rPr lang="tr-TR" altLang="ja-JP" sz="1400" dirty="0"/>
              <a:t>bir çıkış </a:t>
            </a:r>
            <a:r>
              <a:rPr lang="tr-TR" altLang="ja-JP" sz="1400" dirty="0" smtClean="0"/>
              <a:t>yeterlidir.</a:t>
            </a:r>
          </a:p>
          <a:p>
            <a:r>
              <a:rPr lang="tr-TR" altLang="ja-JP" sz="1400" dirty="0" smtClean="0"/>
              <a:t>Bu </a:t>
            </a:r>
            <a:r>
              <a:rPr lang="tr-TR" altLang="ja-JP" sz="1400" dirty="0"/>
              <a:t>nedenle FP7 Güç Kaynağı modülünün kullanımı </a:t>
            </a:r>
            <a:r>
              <a:rPr lang="tr-TR" altLang="ja-JP" sz="1400" dirty="0" err="1" smtClean="0"/>
              <a:t>opsiyonel</a:t>
            </a:r>
            <a:r>
              <a:rPr lang="tr-TR" altLang="ja-JP" sz="1400" dirty="0" smtClean="0"/>
              <a:t> </a:t>
            </a:r>
            <a:r>
              <a:rPr lang="tr-TR" altLang="ja-JP" sz="1400" dirty="0" err="1" smtClean="0"/>
              <a:t>dir</a:t>
            </a:r>
            <a:r>
              <a:rPr lang="tr-TR" altLang="ja-JP" sz="1400" dirty="0"/>
              <a:t>.</a:t>
            </a:r>
            <a:endParaRPr lang="en-US" altLang="ja-JP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tr-TR" sz="3200" dirty="0" smtClean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FP7 CPU Ek Kaset Yapısı</a:t>
            </a:r>
          </a:p>
        </p:txBody>
      </p:sp>
      <p:pic>
        <p:nvPicPr>
          <p:cNvPr id="49156" name="Picture 6" descr="fp7_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04664"/>
            <a:ext cx="1151409" cy="1152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Picture 7" descr="panasonic_logo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6343650"/>
            <a:ext cx="20002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8" name="Picture 8" descr="savior-otomasyon-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550" y="5734050"/>
            <a:ext cx="935038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 Box 12"/>
          <p:cNvSpPr txBox="1">
            <a:spLocks noChangeArrowheads="1"/>
          </p:cNvSpPr>
          <p:nvPr/>
        </p:nvSpPr>
        <p:spPr bwMode="auto">
          <a:xfrm>
            <a:off x="1835696" y="2204864"/>
            <a:ext cx="2099806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altLang="ja-JP" sz="1400" dirty="0"/>
              <a:t>Haberleşme </a:t>
            </a:r>
            <a:r>
              <a:rPr lang="tr-TR" altLang="ja-JP" sz="1400" dirty="0" smtClean="0"/>
              <a:t>Kasetleri</a:t>
            </a:r>
            <a:endParaRPr lang="en-US" altLang="ja-JP" sz="1400" dirty="0">
              <a:solidFill>
                <a:srgbClr val="FF0000"/>
              </a:solidFill>
            </a:endParaRPr>
          </a:p>
        </p:txBody>
      </p:sp>
      <p:sp>
        <p:nvSpPr>
          <p:cNvPr id="29" name="Text Box 14"/>
          <p:cNvSpPr txBox="1">
            <a:spLocks noChangeArrowheads="1"/>
          </p:cNvSpPr>
          <p:nvPr/>
        </p:nvSpPr>
        <p:spPr bwMode="auto">
          <a:xfrm>
            <a:off x="1907704" y="4437112"/>
            <a:ext cx="1989331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r-TR" altLang="ja-JP" sz="1400" dirty="0" smtClean="0"/>
              <a:t>Uygulama Kasetleri</a:t>
            </a:r>
            <a:endParaRPr lang="en-US" altLang="ja-JP" sz="1400" dirty="0"/>
          </a:p>
        </p:txBody>
      </p:sp>
      <p:sp>
        <p:nvSpPr>
          <p:cNvPr id="31" name="Line 16"/>
          <p:cNvSpPr>
            <a:spLocks noChangeShapeType="1"/>
          </p:cNvSpPr>
          <p:nvPr/>
        </p:nvSpPr>
        <p:spPr bwMode="auto">
          <a:xfrm>
            <a:off x="5349404" y="3978350"/>
            <a:ext cx="731838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32" name="Line 17"/>
          <p:cNvSpPr>
            <a:spLocks noChangeShapeType="1"/>
          </p:cNvSpPr>
          <p:nvPr/>
        </p:nvSpPr>
        <p:spPr bwMode="auto">
          <a:xfrm flipV="1">
            <a:off x="5400204" y="2825825"/>
            <a:ext cx="608013" cy="936625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33" name="Line 18"/>
          <p:cNvSpPr>
            <a:spLocks noChangeShapeType="1"/>
          </p:cNvSpPr>
          <p:nvPr/>
        </p:nvSpPr>
        <p:spPr bwMode="auto">
          <a:xfrm>
            <a:off x="5381154" y="4194250"/>
            <a:ext cx="631825" cy="1376362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pic>
        <p:nvPicPr>
          <p:cNvPr id="51" name="Picture 4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5704" y="3394150"/>
            <a:ext cx="574675" cy="128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4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7704" y="2636912"/>
            <a:ext cx="1498600" cy="177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Line 11"/>
          <p:cNvSpPr>
            <a:spLocks noChangeShapeType="1"/>
          </p:cNvSpPr>
          <p:nvPr/>
        </p:nvSpPr>
        <p:spPr bwMode="auto">
          <a:xfrm>
            <a:off x="3422179" y="3821187"/>
            <a:ext cx="731838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pic>
        <p:nvPicPr>
          <p:cNvPr id="54" name="Picture 4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60104" y="4818137"/>
            <a:ext cx="1450975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Picture 4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09579" y="2581350"/>
            <a:ext cx="1025525" cy="234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5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43167" y="2016200"/>
            <a:ext cx="534987" cy="123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Picture 5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228879" y="4840362"/>
            <a:ext cx="5588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tr-TR" sz="3200" dirty="0" smtClean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FP7 Haberleşme Kasetleri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35896" y="2564904"/>
            <a:ext cx="5175522" cy="2447925"/>
          </a:xfrm>
        </p:spPr>
        <p:txBody>
          <a:bodyPr/>
          <a:lstStyle/>
          <a:p>
            <a:pPr eaLnBrk="1" hangingPunct="1"/>
            <a:r>
              <a:rPr lang="tr-TR" sz="1400" b="1" dirty="0" smtClean="0"/>
              <a:t>AFP7CCS1  	1 CH RS232C </a:t>
            </a:r>
          </a:p>
          <a:p>
            <a:pPr eaLnBrk="1" hangingPunct="1"/>
            <a:r>
              <a:rPr lang="tr-TR" sz="1400" b="1" dirty="0" smtClean="0"/>
              <a:t>AFP7CCS2  	2 CH RS232C</a:t>
            </a:r>
          </a:p>
          <a:p>
            <a:pPr eaLnBrk="1" hangingPunct="1"/>
            <a:r>
              <a:rPr lang="tr-TR" sz="1400" b="1" dirty="0" smtClean="0"/>
              <a:t>AFP7CCM1  	1 CH RS422 veya RS485</a:t>
            </a:r>
          </a:p>
          <a:p>
            <a:pPr eaLnBrk="1" hangingPunct="1"/>
            <a:r>
              <a:rPr lang="tr-TR" sz="1400" b="1" dirty="0" smtClean="0"/>
              <a:t>AFP7CCM2  	2 CH RS422 veya RS485</a:t>
            </a:r>
          </a:p>
          <a:p>
            <a:pPr eaLnBrk="1" hangingPunct="1"/>
            <a:r>
              <a:rPr lang="tr-TR" sz="1400" b="1" dirty="0" smtClean="0"/>
              <a:t>AFP7CCS1M1	1 CH RS232C ve 1 kanal RS485</a:t>
            </a:r>
          </a:p>
          <a:p>
            <a:pPr eaLnBrk="1" hangingPunct="1"/>
            <a:r>
              <a:rPr lang="tr-TR" sz="1400" b="1" dirty="0" smtClean="0"/>
              <a:t>AFP7CCET1	1 CH Ethernet </a:t>
            </a:r>
            <a:r>
              <a:rPr lang="tr-TR" sz="1400" b="1" dirty="0" err="1" smtClean="0"/>
              <a:t>Portu</a:t>
            </a:r>
            <a:endParaRPr lang="tr-TR" sz="1400" b="1" dirty="0" smtClean="0"/>
          </a:p>
          <a:p>
            <a:pPr eaLnBrk="1" hangingPunct="1"/>
            <a:endParaRPr lang="tr-TR" sz="1400" b="1" dirty="0" smtClean="0"/>
          </a:p>
        </p:txBody>
      </p:sp>
      <p:pic>
        <p:nvPicPr>
          <p:cNvPr id="52229" name="Picture 5" descr="panasonic_logo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6343650"/>
            <a:ext cx="20002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0" name="Picture 6" descr="savior-otomasyon-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5113" y="5661025"/>
            <a:ext cx="935037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3" y="1704510"/>
            <a:ext cx="3168353" cy="4100754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</p:pic>
      <p:pic>
        <p:nvPicPr>
          <p:cNvPr id="8" name="Picture 6" descr="fp7_0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404664"/>
            <a:ext cx="1151409" cy="1152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tr-TR" sz="3200" dirty="0" smtClean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FP7 Uygulama Kasetleri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35896" y="2564904"/>
            <a:ext cx="5175522" cy="2447925"/>
          </a:xfrm>
        </p:spPr>
        <p:txBody>
          <a:bodyPr/>
          <a:lstStyle/>
          <a:p>
            <a:pPr eaLnBrk="1" hangingPunct="1"/>
            <a:r>
              <a:rPr lang="tr-TR" sz="1400" b="1" dirty="0" smtClean="0"/>
              <a:t>AFP7FCAD2 	2 CH AI modülü</a:t>
            </a:r>
          </a:p>
          <a:p>
            <a:pPr eaLnBrk="1" hangingPunct="1"/>
            <a:r>
              <a:rPr lang="tr-TR" sz="1400" dirty="0" smtClean="0"/>
              <a:t>(0-10V, 0-5V, 0-20mA)</a:t>
            </a:r>
          </a:p>
          <a:p>
            <a:pPr eaLnBrk="1" hangingPunct="1"/>
            <a:r>
              <a:rPr lang="tr-TR" sz="1400" b="1" dirty="0" smtClean="0"/>
              <a:t>AFP7FCA21 	2 CH AI 1CH AO modülü</a:t>
            </a:r>
          </a:p>
          <a:p>
            <a:pPr eaLnBrk="1" hangingPunct="1"/>
            <a:r>
              <a:rPr lang="tr-TR" sz="1400" dirty="0" smtClean="0"/>
              <a:t>(Giriş: 0-10V, 0-5V, 0-20mA)</a:t>
            </a:r>
          </a:p>
          <a:p>
            <a:pPr eaLnBrk="1" hangingPunct="1"/>
            <a:r>
              <a:rPr lang="tr-TR" sz="1400" dirty="0" smtClean="0"/>
              <a:t>(Çıkış: 0-10V, 0-5V, 0-20mA)</a:t>
            </a:r>
          </a:p>
          <a:p>
            <a:pPr eaLnBrk="1" hangingPunct="1"/>
            <a:r>
              <a:rPr lang="tr-TR" sz="1400" b="1" dirty="0" smtClean="0"/>
              <a:t>AFP7FCTC2 	2 CH </a:t>
            </a:r>
            <a:r>
              <a:rPr lang="tr-TR" sz="1400" b="1" dirty="0" err="1" smtClean="0"/>
              <a:t>Termokupl</a:t>
            </a:r>
            <a:r>
              <a:rPr lang="tr-TR" sz="1400" b="1" dirty="0" smtClean="0"/>
              <a:t> Giriş Modülü</a:t>
            </a:r>
          </a:p>
          <a:p>
            <a:pPr eaLnBrk="1" hangingPunct="1"/>
            <a:r>
              <a:rPr lang="tr-TR" sz="1400" dirty="0" smtClean="0"/>
              <a:t>(K tipi ve J Tipi desteklenmektedir.)</a:t>
            </a:r>
          </a:p>
          <a:p>
            <a:pPr eaLnBrk="1" hangingPunct="1"/>
            <a:endParaRPr lang="tr-TR" sz="1400" b="1" dirty="0" smtClean="0"/>
          </a:p>
        </p:txBody>
      </p:sp>
      <p:pic>
        <p:nvPicPr>
          <p:cNvPr id="52229" name="Picture 5" descr="panasonic_logo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6343650"/>
            <a:ext cx="20002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0" name="Picture 6" descr="savior-otomasyon-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5113" y="5661025"/>
            <a:ext cx="935037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fp7_0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404664"/>
            <a:ext cx="1151409" cy="1152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2420888"/>
            <a:ext cx="3286125" cy="220027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341784"/>
            <a:ext cx="7313612" cy="1143000"/>
          </a:xfrm>
        </p:spPr>
        <p:txBody>
          <a:bodyPr/>
          <a:lstStyle/>
          <a:p>
            <a:pPr algn="ctr" eaLnBrk="1" hangingPunct="1"/>
            <a:r>
              <a:rPr lang="tr-TR" sz="3200" dirty="0" smtClean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FP7 Güç Üniteleri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84116" y="1827213"/>
            <a:ext cx="519234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tr-TR" sz="2500" dirty="0" smtClean="0"/>
              <a:t>AFP7PSA1</a:t>
            </a:r>
          </a:p>
          <a:p>
            <a:pPr lvl="1" eaLnBrk="1" hangingPunct="1">
              <a:lnSpc>
                <a:spcPct val="90000"/>
              </a:lnSpc>
            </a:pPr>
            <a:r>
              <a:rPr lang="tr-TR" sz="1900" dirty="0" smtClean="0"/>
              <a:t>Giriş: 100-240V AC</a:t>
            </a:r>
          </a:p>
          <a:p>
            <a:pPr lvl="1" eaLnBrk="1" hangingPunct="1">
              <a:lnSpc>
                <a:spcPct val="90000"/>
              </a:lnSpc>
            </a:pPr>
            <a:r>
              <a:rPr lang="tr-TR" sz="1900" dirty="0" smtClean="0"/>
              <a:t>Çıkış: 24V DC 1.0A</a:t>
            </a:r>
          </a:p>
          <a:p>
            <a:pPr lvl="1" eaLnBrk="1" hangingPunct="1">
              <a:lnSpc>
                <a:spcPct val="90000"/>
              </a:lnSpc>
            </a:pPr>
            <a:r>
              <a:rPr lang="tr-TR" sz="1900" dirty="0" smtClean="0"/>
              <a:t>Sistem hatasında alarm </a:t>
            </a:r>
            <a:r>
              <a:rPr lang="tr-TR" sz="1900" dirty="0" err="1" smtClean="0"/>
              <a:t>output</a:t>
            </a:r>
            <a:r>
              <a:rPr lang="tr-TR" sz="1900" dirty="0" smtClean="0"/>
              <a:t> kontağından çıkış alabilme</a:t>
            </a:r>
          </a:p>
          <a:p>
            <a:pPr eaLnBrk="1" hangingPunct="1">
              <a:lnSpc>
                <a:spcPct val="90000"/>
              </a:lnSpc>
            </a:pPr>
            <a:r>
              <a:rPr lang="tr-TR" sz="2500" dirty="0" smtClean="0"/>
              <a:t>AFP7PSA2</a:t>
            </a:r>
          </a:p>
          <a:p>
            <a:pPr lvl="1" eaLnBrk="1" hangingPunct="1">
              <a:lnSpc>
                <a:spcPct val="90000"/>
              </a:lnSpc>
            </a:pPr>
            <a:r>
              <a:rPr lang="tr-TR" sz="1900" dirty="0" smtClean="0"/>
              <a:t>Giriş: 100-240V AC</a:t>
            </a:r>
          </a:p>
          <a:p>
            <a:pPr lvl="1" eaLnBrk="1" hangingPunct="1">
              <a:lnSpc>
                <a:spcPct val="90000"/>
              </a:lnSpc>
            </a:pPr>
            <a:r>
              <a:rPr lang="tr-TR" sz="1900" dirty="0" smtClean="0"/>
              <a:t>Çıkış: 24V DC 1.8A</a:t>
            </a:r>
          </a:p>
          <a:p>
            <a:pPr lvl="1" eaLnBrk="1" hangingPunct="1">
              <a:lnSpc>
                <a:spcPct val="90000"/>
              </a:lnSpc>
            </a:pPr>
            <a:r>
              <a:rPr lang="tr-TR" sz="1900" dirty="0" smtClean="0"/>
              <a:t>Sistem hatasında alarm </a:t>
            </a:r>
            <a:r>
              <a:rPr lang="tr-TR" sz="1900" dirty="0" err="1" smtClean="0"/>
              <a:t>output</a:t>
            </a:r>
            <a:r>
              <a:rPr lang="tr-TR" sz="1900" dirty="0" smtClean="0"/>
              <a:t> kontağından çıkış alabilme</a:t>
            </a:r>
          </a:p>
        </p:txBody>
      </p:sp>
      <p:pic>
        <p:nvPicPr>
          <p:cNvPr id="53252" name="Picture 4" descr="pic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8630" y="3305522"/>
            <a:ext cx="314325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3" name="Picture 5" descr="panasonic_logo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6343650"/>
            <a:ext cx="20002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4" name="Picture 6" descr="savior-otomasyon-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550" y="5661025"/>
            <a:ext cx="935038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fp7_0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404664"/>
            <a:ext cx="1151409" cy="1152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tr-TR" sz="3200" dirty="0" smtClean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FP7 Dijital Giriş/Çıkış Modülleri 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43300" y="1827213"/>
            <a:ext cx="5140325" cy="4114800"/>
          </a:xfrm>
        </p:spPr>
        <p:txBody>
          <a:bodyPr/>
          <a:lstStyle/>
          <a:p>
            <a:pPr eaLnBrk="1" hangingPunct="1"/>
            <a:r>
              <a:rPr lang="tr-TR" sz="2100" dirty="0" smtClean="0"/>
              <a:t>DC </a:t>
            </a:r>
            <a:r>
              <a:rPr lang="tr-TR" sz="2100" dirty="0" err="1" smtClean="0"/>
              <a:t>Input</a:t>
            </a:r>
            <a:r>
              <a:rPr lang="tr-TR" sz="2100" dirty="0" smtClean="0"/>
              <a:t> Modülleri</a:t>
            </a:r>
          </a:p>
          <a:p>
            <a:pPr lvl="1" eaLnBrk="1" hangingPunct="1"/>
            <a:r>
              <a:rPr lang="tr-TR" sz="1900" dirty="0" smtClean="0"/>
              <a:t>AFP7X16DW</a:t>
            </a:r>
          </a:p>
          <a:p>
            <a:pPr lvl="1" eaLnBrk="1" hangingPunct="1"/>
            <a:r>
              <a:rPr lang="tr-TR" sz="1900" dirty="0" smtClean="0"/>
              <a:t>AFP7X32D2</a:t>
            </a:r>
          </a:p>
          <a:p>
            <a:pPr lvl="1" eaLnBrk="1" hangingPunct="1"/>
            <a:r>
              <a:rPr lang="tr-TR" sz="1900" dirty="0" smtClean="0"/>
              <a:t>AFP7X64D2</a:t>
            </a:r>
          </a:p>
          <a:p>
            <a:pPr eaLnBrk="1" hangingPunct="1"/>
            <a:r>
              <a:rPr lang="tr-TR" sz="2100" dirty="0" smtClean="0"/>
              <a:t>Röle </a:t>
            </a:r>
            <a:r>
              <a:rPr lang="tr-TR" sz="2100" dirty="0" err="1" smtClean="0"/>
              <a:t>Output</a:t>
            </a:r>
            <a:r>
              <a:rPr lang="tr-TR" sz="2100" dirty="0" smtClean="0"/>
              <a:t> Modülleri</a:t>
            </a:r>
          </a:p>
          <a:p>
            <a:pPr lvl="1" eaLnBrk="1" hangingPunct="1"/>
            <a:r>
              <a:rPr lang="tr-TR" sz="1900" dirty="0" smtClean="0"/>
              <a:t>AFP7Y16R</a:t>
            </a:r>
          </a:p>
          <a:p>
            <a:pPr eaLnBrk="1" hangingPunct="1"/>
            <a:r>
              <a:rPr lang="tr-TR" sz="2100" dirty="0" err="1" smtClean="0"/>
              <a:t>Transistör</a:t>
            </a:r>
            <a:r>
              <a:rPr lang="tr-TR" sz="2100" dirty="0" smtClean="0"/>
              <a:t> </a:t>
            </a:r>
            <a:r>
              <a:rPr lang="tr-TR" sz="2100" dirty="0" err="1" smtClean="0"/>
              <a:t>Output</a:t>
            </a:r>
            <a:r>
              <a:rPr lang="tr-TR" sz="2100" dirty="0" smtClean="0"/>
              <a:t> </a:t>
            </a:r>
            <a:r>
              <a:rPr lang="tr-TR" sz="2100" dirty="0" err="1" smtClean="0"/>
              <a:t>Mod</a:t>
            </a:r>
            <a:r>
              <a:rPr lang="tr-TR" sz="2100" dirty="0" smtClean="0"/>
              <a:t>. (NPN)</a:t>
            </a:r>
          </a:p>
          <a:p>
            <a:pPr lvl="1" eaLnBrk="1" hangingPunct="1"/>
            <a:r>
              <a:rPr lang="tr-TR" sz="1900" dirty="0" smtClean="0"/>
              <a:t>AFP7Y16T</a:t>
            </a:r>
          </a:p>
          <a:p>
            <a:pPr lvl="1" eaLnBrk="1" hangingPunct="1"/>
            <a:r>
              <a:rPr lang="tr-TR" sz="1900" dirty="0" smtClean="0"/>
              <a:t>AFP7Y32T</a:t>
            </a:r>
          </a:p>
          <a:p>
            <a:pPr lvl="1" eaLnBrk="1" hangingPunct="1"/>
            <a:r>
              <a:rPr lang="tr-TR" sz="1900" dirty="0" smtClean="0"/>
              <a:t>AFP7Y64T</a:t>
            </a:r>
          </a:p>
          <a:p>
            <a:pPr lvl="1" eaLnBrk="1" hangingPunct="1"/>
            <a:endParaRPr lang="tr-TR" sz="1900" dirty="0" smtClean="0"/>
          </a:p>
          <a:p>
            <a:pPr lvl="1" eaLnBrk="1" hangingPunct="1"/>
            <a:endParaRPr lang="tr-TR" sz="1900" dirty="0" smtClean="0"/>
          </a:p>
        </p:txBody>
      </p:sp>
      <p:pic>
        <p:nvPicPr>
          <p:cNvPr id="54276" name="Picture 4" descr="pic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121" y="2708920"/>
            <a:ext cx="3533775" cy="326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7" name="Picture 5" descr="panasonic_logo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6343650"/>
            <a:ext cx="20002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8" name="Picture 6" descr="savior-otomasyon-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088" y="5661025"/>
            <a:ext cx="935037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fp7_0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404664"/>
            <a:ext cx="1151409" cy="1152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tr-TR" sz="3200" dirty="0" smtClean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FP7 Dijital Giriş/Çıkış Modülleri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43300" y="1827213"/>
            <a:ext cx="5140325" cy="4114800"/>
          </a:xfrm>
        </p:spPr>
        <p:txBody>
          <a:bodyPr/>
          <a:lstStyle/>
          <a:p>
            <a:pPr eaLnBrk="1" hangingPunct="1"/>
            <a:r>
              <a:rPr lang="tr-TR" sz="2100" dirty="0" err="1" smtClean="0"/>
              <a:t>Transistör</a:t>
            </a:r>
            <a:r>
              <a:rPr lang="tr-TR" sz="2100" dirty="0" smtClean="0"/>
              <a:t> </a:t>
            </a:r>
            <a:r>
              <a:rPr lang="tr-TR" sz="2100" dirty="0" err="1" smtClean="0"/>
              <a:t>Output</a:t>
            </a:r>
            <a:r>
              <a:rPr lang="tr-TR" sz="2100" dirty="0" smtClean="0"/>
              <a:t> </a:t>
            </a:r>
            <a:r>
              <a:rPr lang="tr-TR" sz="2100" dirty="0" err="1" smtClean="0"/>
              <a:t>Mod</a:t>
            </a:r>
            <a:r>
              <a:rPr lang="tr-TR" sz="2100" dirty="0" smtClean="0"/>
              <a:t>. (PNP)</a:t>
            </a:r>
          </a:p>
          <a:p>
            <a:pPr lvl="1" eaLnBrk="1" hangingPunct="1"/>
            <a:r>
              <a:rPr lang="tr-TR" sz="1900" dirty="0" smtClean="0"/>
              <a:t>AFP7Y16P</a:t>
            </a:r>
          </a:p>
          <a:p>
            <a:pPr lvl="1" eaLnBrk="1" hangingPunct="1"/>
            <a:r>
              <a:rPr lang="tr-TR" sz="1900" dirty="0" smtClean="0"/>
              <a:t>AFP7Y32P</a:t>
            </a:r>
          </a:p>
          <a:p>
            <a:pPr lvl="1" eaLnBrk="1" hangingPunct="1"/>
            <a:r>
              <a:rPr lang="tr-TR" sz="1900" dirty="0" smtClean="0"/>
              <a:t>AFP7Y64P</a:t>
            </a:r>
          </a:p>
          <a:p>
            <a:pPr eaLnBrk="1" hangingPunct="1"/>
            <a:r>
              <a:rPr lang="tr-TR" sz="2100" dirty="0" smtClean="0"/>
              <a:t>DC </a:t>
            </a:r>
            <a:r>
              <a:rPr lang="tr-TR" sz="2100" dirty="0" err="1" smtClean="0"/>
              <a:t>Input</a:t>
            </a:r>
            <a:r>
              <a:rPr lang="tr-TR" sz="2100" dirty="0" smtClean="0"/>
              <a:t> Trans. </a:t>
            </a:r>
            <a:r>
              <a:rPr lang="tr-TR" sz="2100" dirty="0" err="1" smtClean="0"/>
              <a:t>Output</a:t>
            </a:r>
            <a:r>
              <a:rPr lang="tr-TR" sz="2100" dirty="0" smtClean="0"/>
              <a:t> (NPN)</a:t>
            </a:r>
          </a:p>
          <a:p>
            <a:pPr lvl="1" eaLnBrk="1" hangingPunct="1"/>
            <a:r>
              <a:rPr lang="tr-TR" sz="1900" dirty="0" smtClean="0"/>
              <a:t>AFP7XY64D2T</a:t>
            </a:r>
          </a:p>
          <a:p>
            <a:pPr eaLnBrk="1" hangingPunct="1"/>
            <a:r>
              <a:rPr lang="tr-TR" sz="2100" dirty="0" smtClean="0"/>
              <a:t>DC </a:t>
            </a:r>
            <a:r>
              <a:rPr lang="tr-TR" sz="2100" dirty="0" err="1" smtClean="0"/>
              <a:t>Input</a:t>
            </a:r>
            <a:r>
              <a:rPr lang="tr-TR" sz="2100" dirty="0" smtClean="0"/>
              <a:t> Trans. </a:t>
            </a:r>
            <a:r>
              <a:rPr lang="tr-TR" sz="2100" dirty="0" err="1" smtClean="0"/>
              <a:t>Output</a:t>
            </a:r>
            <a:r>
              <a:rPr lang="tr-TR" sz="2100" dirty="0" smtClean="0"/>
              <a:t> (PNP)</a:t>
            </a:r>
          </a:p>
          <a:p>
            <a:pPr lvl="1" eaLnBrk="1" hangingPunct="1"/>
            <a:r>
              <a:rPr lang="tr-TR" sz="1900" dirty="0" smtClean="0"/>
              <a:t>AFP7XY64D2P</a:t>
            </a:r>
          </a:p>
          <a:p>
            <a:pPr eaLnBrk="1" hangingPunct="1"/>
            <a:endParaRPr lang="tr-TR" sz="2100" dirty="0" smtClean="0"/>
          </a:p>
        </p:txBody>
      </p:sp>
      <p:pic>
        <p:nvPicPr>
          <p:cNvPr id="55300" name="Picture 4" descr="pic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43163"/>
            <a:ext cx="3533775" cy="326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1" name="Picture 5" descr="panasonic_logo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6343650"/>
            <a:ext cx="20002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2" name="Picture 6" descr="savior-otomasyon-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5113" y="5661025"/>
            <a:ext cx="935037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fp7_0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404664"/>
            <a:ext cx="1151409" cy="1152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tr-TR" sz="3200" dirty="0" smtClean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FP7 Analog Giriş/Çıkış Modülleri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79663" y="1762472"/>
            <a:ext cx="6764337" cy="4114800"/>
          </a:xfrm>
        </p:spPr>
        <p:txBody>
          <a:bodyPr/>
          <a:lstStyle/>
          <a:p>
            <a:pPr eaLnBrk="1" hangingPunct="1"/>
            <a:r>
              <a:rPr lang="tr-TR" sz="2100" dirty="0" smtClean="0"/>
              <a:t>Analog </a:t>
            </a:r>
            <a:r>
              <a:rPr lang="tr-TR" sz="2100" dirty="0" err="1" smtClean="0"/>
              <a:t>Input</a:t>
            </a:r>
            <a:r>
              <a:rPr lang="tr-TR" sz="2100" dirty="0" smtClean="0"/>
              <a:t> Modülü</a:t>
            </a:r>
          </a:p>
          <a:p>
            <a:pPr lvl="1" eaLnBrk="1" hangingPunct="1"/>
            <a:r>
              <a:rPr lang="tr-TR" sz="1900" dirty="0" smtClean="0"/>
              <a:t>AFP7AD4H, AFP7AD8</a:t>
            </a:r>
          </a:p>
          <a:p>
            <a:pPr lvl="2" eaLnBrk="1" hangingPunct="1"/>
            <a:r>
              <a:rPr lang="tr-TR" sz="1800" dirty="0" smtClean="0"/>
              <a:t>Gerilim ve Akım</a:t>
            </a:r>
          </a:p>
          <a:p>
            <a:pPr lvl="2" eaLnBrk="1" hangingPunct="1">
              <a:buNone/>
            </a:pPr>
            <a:r>
              <a:rPr lang="tr-TR" sz="1800" dirty="0" smtClean="0"/>
              <a:t>0-10v,-10/+10V,0-5V,1-5V,0-20ma,4-20ma</a:t>
            </a:r>
          </a:p>
          <a:p>
            <a:pPr lvl="2" eaLnBrk="1" hangingPunct="1"/>
            <a:r>
              <a:rPr lang="tr-TR" sz="1800" dirty="0" smtClean="0"/>
              <a:t>Dönüşüm Oranı: 25</a:t>
            </a:r>
            <a:r>
              <a:rPr lang="en-US" sz="1800" dirty="0" smtClean="0">
                <a:cs typeface="Tahoma" charset="0"/>
              </a:rPr>
              <a:t>µ</a:t>
            </a:r>
            <a:r>
              <a:rPr lang="tr-TR" sz="1800" dirty="0" smtClean="0">
                <a:cs typeface="Tahoma" charset="0"/>
              </a:rPr>
              <a:t>s/kanal</a:t>
            </a:r>
          </a:p>
          <a:p>
            <a:pPr lvl="2" eaLnBrk="1" hangingPunct="1"/>
            <a:r>
              <a:rPr lang="tr-TR" sz="1800" dirty="0" smtClean="0">
                <a:cs typeface="Tahoma" charset="0"/>
              </a:rPr>
              <a:t>Çözünürlük: 16 bit</a:t>
            </a:r>
          </a:p>
          <a:p>
            <a:pPr lvl="2" eaLnBrk="1" hangingPunct="1"/>
            <a:endParaRPr lang="en-US" sz="1800" dirty="0" smtClean="0">
              <a:cs typeface="Tahoma" charset="0"/>
            </a:endParaRPr>
          </a:p>
          <a:p>
            <a:pPr eaLnBrk="1" hangingPunct="1"/>
            <a:r>
              <a:rPr lang="tr-TR" sz="2100" dirty="0" smtClean="0"/>
              <a:t>Analog </a:t>
            </a:r>
            <a:r>
              <a:rPr lang="tr-TR" sz="2100" dirty="0" err="1" smtClean="0"/>
              <a:t>Output</a:t>
            </a:r>
            <a:r>
              <a:rPr lang="tr-TR" sz="2100" dirty="0" smtClean="0"/>
              <a:t> Modülü</a:t>
            </a:r>
          </a:p>
          <a:p>
            <a:pPr lvl="1" eaLnBrk="1" hangingPunct="1"/>
            <a:r>
              <a:rPr lang="tr-TR" sz="1900" dirty="0" smtClean="0"/>
              <a:t>AFP7DA4H</a:t>
            </a:r>
          </a:p>
          <a:p>
            <a:pPr lvl="2" eaLnBrk="1" hangingPunct="1"/>
            <a:r>
              <a:rPr lang="tr-TR" sz="1800" dirty="0" smtClean="0"/>
              <a:t>Gerilim ve Akım</a:t>
            </a:r>
          </a:p>
          <a:p>
            <a:pPr lvl="2" eaLnBrk="1" hangingPunct="1">
              <a:buNone/>
            </a:pPr>
            <a:r>
              <a:rPr lang="tr-TR" sz="1800" dirty="0" smtClean="0"/>
              <a:t>0-10v,-10/+10V,0-5V,1-5V,0-20ma,4-20ma</a:t>
            </a:r>
          </a:p>
          <a:p>
            <a:pPr lvl="2" eaLnBrk="1" hangingPunct="1"/>
            <a:r>
              <a:rPr lang="tr-TR" sz="1800" dirty="0" smtClean="0"/>
              <a:t>Dönüşüm Oranı: 25</a:t>
            </a:r>
            <a:r>
              <a:rPr lang="en-US" sz="1800" dirty="0" smtClean="0">
                <a:cs typeface="Tahoma" charset="0"/>
              </a:rPr>
              <a:t>µ</a:t>
            </a:r>
            <a:r>
              <a:rPr lang="tr-TR" sz="1800" dirty="0" smtClean="0">
                <a:cs typeface="Tahoma" charset="0"/>
              </a:rPr>
              <a:t>s/kanal</a:t>
            </a:r>
          </a:p>
          <a:p>
            <a:pPr lvl="2" eaLnBrk="1" hangingPunct="1"/>
            <a:r>
              <a:rPr lang="tr-TR" sz="1800" dirty="0" smtClean="0">
                <a:cs typeface="Tahoma" charset="0"/>
              </a:rPr>
              <a:t>Çözünürlük: 16 bit</a:t>
            </a:r>
            <a:endParaRPr lang="tr-TR" sz="1800" dirty="0" smtClean="0"/>
          </a:p>
        </p:txBody>
      </p:sp>
      <p:pic>
        <p:nvPicPr>
          <p:cNvPr id="56324" name="Picture 4" descr="pic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449538"/>
            <a:ext cx="20955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5" name="Picture 5" descr="panasonic_logo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6343650"/>
            <a:ext cx="20002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6" name="Picture 6" descr="savior-otomasyon-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550" y="5661025"/>
            <a:ext cx="935038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fp7_0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404664"/>
            <a:ext cx="1151409" cy="1152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tr-TR" sz="3200" dirty="0" smtClean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FP7 </a:t>
            </a:r>
            <a:r>
              <a:rPr lang="tr-TR" sz="3200" dirty="0" err="1" smtClean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Termokupl</a:t>
            </a:r>
            <a:r>
              <a:rPr lang="tr-TR" sz="3200" dirty="0" smtClean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ve RTD Modülleri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67744" y="1762472"/>
            <a:ext cx="6876255" cy="4114800"/>
          </a:xfrm>
        </p:spPr>
        <p:txBody>
          <a:bodyPr/>
          <a:lstStyle/>
          <a:p>
            <a:pPr eaLnBrk="1" hangingPunct="1"/>
            <a:r>
              <a:rPr lang="tr-TR" sz="2100" dirty="0" smtClean="0"/>
              <a:t>8 Kanal </a:t>
            </a:r>
            <a:r>
              <a:rPr lang="tr-TR" sz="2100" dirty="0" err="1" smtClean="0"/>
              <a:t>Termokupl</a:t>
            </a:r>
            <a:r>
              <a:rPr lang="tr-TR" sz="2100" dirty="0" smtClean="0"/>
              <a:t> Modülü</a:t>
            </a:r>
          </a:p>
          <a:p>
            <a:pPr eaLnBrk="1" hangingPunct="1">
              <a:buNone/>
            </a:pPr>
            <a:r>
              <a:rPr lang="tr-TR" sz="1800" dirty="0" smtClean="0"/>
              <a:t>Desteklenen tipler:</a:t>
            </a:r>
            <a:r>
              <a:rPr lang="pt-BR" sz="1800" dirty="0" smtClean="0"/>
              <a:t>K, J, T, N, R, S, B, E, PLII</a:t>
            </a:r>
            <a:r>
              <a:rPr lang="tr-TR" sz="1800" dirty="0" smtClean="0"/>
              <a:t>,</a:t>
            </a:r>
            <a:r>
              <a:rPr lang="pt-BR" sz="1800" dirty="0" smtClean="0"/>
              <a:t>WRe5-26</a:t>
            </a:r>
            <a:endParaRPr lang="tr-TR" sz="1800" dirty="0" smtClean="0"/>
          </a:p>
          <a:p>
            <a:pPr lvl="2" eaLnBrk="1" hangingPunct="1"/>
            <a:r>
              <a:rPr lang="tr-TR" sz="1800" dirty="0" smtClean="0"/>
              <a:t>  Gerilim ve Akım Giriş Bağlayabilme</a:t>
            </a:r>
          </a:p>
          <a:p>
            <a:pPr lvl="2" eaLnBrk="1" hangingPunct="1">
              <a:buNone/>
            </a:pPr>
            <a:r>
              <a:rPr lang="tr-TR" sz="1800" dirty="0" smtClean="0"/>
              <a:t>0-10v,-10/+10V,0-5V,1-5V,0-20ma,4-20ma</a:t>
            </a:r>
          </a:p>
          <a:p>
            <a:pPr lvl="2" eaLnBrk="1" hangingPunct="1">
              <a:buNone/>
            </a:pPr>
            <a:r>
              <a:rPr lang="tr-TR" sz="1800" dirty="0" smtClean="0"/>
              <a:t>Çözünürlük 16 Bit</a:t>
            </a:r>
          </a:p>
          <a:p>
            <a:pPr lvl="2" eaLnBrk="1" hangingPunct="1"/>
            <a:r>
              <a:rPr lang="tr-TR" sz="1800" dirty="0" smtClean="0"/>
              <a:t>PLC  yazılımından giriş tipini ayarlayabilme</a:t>
            </a:r>
          </a:p>
          <a:p>
            <a:pPr lvl="2" eaLnBrk="1" hangingPunct="1">
              <a:buNone/>
            </a:pPr>
            <a:endParaRPr lang="tr-TR" sz="1800" dirty="0" smtClean="0"/>
          </a:p>
          <a:p>
            <a:pPr eaLnBrk="1" hangingPunct="1"/>
            <a:r>
              <a:rPr lang="tr-TR" sz="2100" dirty="0" smtClean="0"/>
              <a:t>8 Kanal RTD Modülü</a:t>
            </a:r>
          </a:p>
          <a:p>
            <a:pPr eaLnBrk="1" hangingPunct="1">
              <a:buNone/>
            </a:pPr>
            <a:r>
              <a:rPr lang="tr-TR" sz="1800" dirty="0" smtClean="0"/>
              <a:t>Desteklenen tipler:Pt100, JPt100, Pt1000                                                    </a:t>
            </a:r>
          </a:p>
          <a:p>
            <a:pPr lvl="2" eaLnBrk="1" hangingPunct="1"/>
            <a:r>
              <a:rPr lang="tr-TR" sz="1800" dirty="0" smtClean="0"/>
              <a:t>PLC  yazılımından giriş tipini ayarlayabilme</a:t>
            </a:r>
          </a:p>
          <a:p>
            <a:pPr eaLnBrk="1" hangingPunct="1">
              <a:buNone/>
            </a:pPr>
            <a:endParaRPr lang="tr-TR" sz="1800" dirty="0" smtClean="0"/>
          </a:p>
        </p:txBody>
      </p:sp>
      <p:pic>
        <p:nvPicPr>
          <p:cNvPr id="56325" name="Picture 5" descr="panasonic_logo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6343650"/>
            <a:ext cx="20002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6" name="Picture 6" descr="savior-otomasyon-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550" y="5661025"/>
            <a:ext cx="935038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fp7_0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404664"/>
            <a:ext cx="1151409" cy="1152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18" name="Picture 2" descr="Temperature input unit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284984"/>
            <a:ext cx="2047875" cy="25717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tr-TR" sz="6000" dirty="0" smtClean="0">
                <a:solidFill>
                  <a:schemeClr val="accent2"/>
                </a:solidFill>
              </a:rPr>
              <a:t>FP0-R</a:t>
            </a:r>
          </a:p>
        </p:txBody>
      </p:sp>
      <p:pic>
        <p:nvPicPr>
          <p:cNvPr id="10244" name="Picture 4" descr="201375192121_fp0rc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675" y="2276475"/>
            <a:ext cx="3744913" cy="374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0405" name="Text Box 5"/>
          <p:cNvSpPr txBox="1">
            <a:spLocks noChangeArrowheads="1"/>
          </p:cNvSpPr>
          <p:nvPr/>
        </p:nvSpPr>
        <p:spPr bwMode="auto">
          <a:xfrm>
            <a:off x="2195513" y="4868863"/>
            <a:ext cx="1512887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sz="1200" b="1">
                <a:latin typeface="Arial Unicode MS" pitchFamily="34" charset="-128"/>
              </a:rPr>
              <a:t>Standart Haberleşme Protokolü</a:t>
            </a:r>
          </a:p>
          <a:p>
            <a:pPr algn="ctr">
              <a:spcBef>
                <a:spcPct val="50000"/>
              </a:spcBef>
            </a:pPr>
            <a:r>
              <a:rPr lang="tr-TR" sz="1200" b="1">
                <a:latin typeface="Arial Unicode MS" pitchFamily="34" charset="-128"/>
              </a:rPr>
              <a:t>+</a:t>
            </a:r>
          </a:p>
          <a:p>
            <a:pPr algn="ctr">
              <a:spcBef>
                <a:spcPct val="50000"/>
              </a:spcBef>
            </a:pPr>
            <a:r>
              <a:rPr lang="tr-TR" sz="1200" b="1">
                <a:latin typeface="Arial Unicode MS" pitchFamily="34" charset="-128"/>
              </a:rPr>
              <a:t>COM port</a:t>
            </a:r>
          </a:p>
        </p:txBody>
      </p:sp>
      <p:sp>
        <p:nvSpPr>
          <p:cNvPr id="230406" name="Text Box 6"/>
          <p:cNvSpPr txBox="1">
            <a:spLocks noChangeArrowheads="1"/>
          </p:cNvSpPr>
          <p:nvPr/>
        </p:nvSpPr>
        <p:spPr bwMode="auto">
          <a:xfrm>
            <a:off x="2484438" y="2781300"/>
            <a:ext cx="14478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sz="2000">
                <a:latin typeface="Arial Unicode MS" pitchFamily="34" charset="-128"/>
              </a:rPr>
              <a:t>128 Noktaya Kadar Kontrol</a:t>
            </a:r>
          </a:p>
        </p:txBody>
      </p:sp>
      <p:sp>
        <p:nvSpPr>
          <p:cNvPr id="230407" name="Text Box 7"/>
          <p:cNvSpPr txBox="1">
            <a:spLocks noChangeArrowheads="1"/>
          </p:cNvSpPr>
          <p:nvPr/>
        </p:nvSpPr>
        <p:spPr bwMode="auto">
          <a:xfrm>
            <a:off x="6156325" y="2565400"/>
            <a:ext cx="2819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sz="2000">
                <a:latin typeface="Arial Unicode MS" pitchFamily="34" charset="-128"/>
              </a:rPr>
              <a:t>    Gerçek Zaman Saati</a:t>
            </a:r>
          </a:p>
        </p:txBody>
      </p:sp>
      <p:sp>
        <p:nvSpPr>
          <p:cNvPr id="10248" name="Line 8"/>
          <p:cNvSpPr>
            <a:spLocks noChangeShapeType="1"/>
          </p:cNvSpPr>
          <p:nvPr/>
        </p:nvSpPr>
        <p:spPr bwMode="auto">
          <a:xfrm flipV="1">
            <a:off x="5329238" y="2709863"/>
            <a:ext cx="1185862" cy="68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tr-TR"/>
          </a:p>
        </p:txBody>
      </p:sp>
      <p:sp>
        <p:nvSpPr>
          <p:cNvPr id="10249" name="Line 9"/>
          <p:cNvSpPr>
            <a:spLocks noChangeShapeType="1"/>
          </p:cNvSpPr>
          <p:nvPr/>
        </p:nvSpPr>
        <p:spPr bwMode="auto">
          <a:xfrm flipH="1">
            <a:off x="3708400" y="3454400"/>
            <a:ext cx="1516063" cy="47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tr-TR"/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 flipH="1">
            <a:off x="3708400" y="5362575"/>
            <a:ext cx="1600200" cy="82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tr-TR"/>
          </a:p>
        </p:txBody>
      </p:sp>
      <p:sp>
        <p:nvSpPr>
          <p:cNvPr id="10251" name="Line 11"/>
          <p:cNvSpPr>
            <a:spLocks noChangeShapeType="1"/>
          </p:cNvSpPr>
          <p:nvPr/>
        </p:nvSpPr>
        <p:spPr bwMode="auto">
          <a:xfrm>
            <a:off x="6084888" y="3860800"/>
            <a:ext cx="1109662" cy="317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tr-TR"/>
          </a:p>
        </p:txBody>
      </p:sp>
      <p:sp>
        <p:nvSpPr>
          <p:cNvPr id="230413" name="Text Box 13"/>
          <p:cNvSpPr txBox="1">
            <a:spLocks noChangeArrowheads="1"/>
          </p:cNvSpPr>
          <p:nvPr/>
        </p:nvSpPr>
        <p:spPr bwMode="auto">
          <a:xfrm>
            <a:off x="6948488" y="4076700"/>
            <a:ext cx="1828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sz="2000">
                <a:latin typeface="Arial Unicode MS" pitchFamily="34" charset="-128"/>
              </a:rPr>
              <a:t>32 Kword Hafıza</a:t>
            </a:r>
          </a:p>
        </p:txBody>
      </p:sp>
      <p:sp>
        <p:nvSpPr>
          <p:cNvPr id="230414" name="Text Box 14"/>
          <p:cNvSpPr txBox="1">
            <a:spLocks noChangeArrowheads="1"/>
          </p:cNvSpPr>
          <p:nvPr/>
        </p:nvSpPr>
        <p:spPr bwMode="auto">
          <a:xfrm>
            <a:off x="6372225" y="5013325"/>
            <a:ext cx="24495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sz="2000">
                <a:latin typeface="Arial Unicode MS" pitchFamily="34" charset="-128"/>
              </a:rPr>
              <a:t>    miniUSB portu</a:t>
            </a:r>
          </a:p>
        </p:txBody>
      </p:sp>
      <p:sp>
        <p:nvSpPr>
          <p:cNvPr id="10254" name="Line 15"/>
          <p:cNvSpPr>
            <a:spLocks noChangeShapeType="1"/>
          </p:cNvSpPr>
          <p:nvPr/>
        </p:nvSpPr>
        <p:spPr bwMode="auto">
          <a:xfrm flipV="1">
            <a:off x="6049963" y="5229225"/>
            <a:ext cx="754062" cy="68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tr-TR"/>
          </a:p>
        </p:txBody>
      </p:sp>
      <p:sp>
        <p:nvSpPr>
          <p:cNvPr id="10258" name="AutoShape 18" descr="panasonic plc FP0R ile ilgili görsel sonucu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0260" name="Picture 20" descr="FP0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332656"/>
            <a:ext cx="1440160" cy="1152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0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0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0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0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0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0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0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0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0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0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405" grpId="0" autoUpdateAnimBg="0"/>
      <p:bldP spid="230406" grpId="0" autoUpdateAnimBg="0"/>
      <p:bldP spid="230407" grpId="0" autoUpdateAnimBg="0"/>
      <p:bldP spid="230413" grpId="0" autoUpdateAnimBg="0"/>
      <p:bldP spid="230414" grpId="0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06860" y="301625"/>
            <a:ext cx="7313612" cy="1143000"/>
          </a:xfrm>
        </p:spPr>
        <p:txBody>
          <a:bodyPr/>
          <a:lstStyle/>
          <a:p>
            <a:pPr algn="ctr" eaLnBrk="1" hangingPunct="1"/>
            <a:r>
              <a:rPr lang="tr-TR" sz="3200" dirty="0" smtClean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FP7 Yüksek Hızlı Sayıcı Modülleri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51126" y="1827213"/>
            <a:ext cx="5569346" cy="4114800"/>
          </a:xfrm>
        </p:spPr>
        <p:txBody>
          <a:bodyPr/>
          <a:lstStyle/>
          <a:p>
            <a:pPr eaLnBrk="1" hangingPunct="1"/>
            <a:r>
              <a:rPr lang="tr-TR" sz="2500" dirty="0" smtClean="0"/>
              <a:t>AFP7HSC2T (2 faz 2kanal)</a:t>
            </a:r>
          </a:p>
          <a:p>
            <a:pPr lvl="1" eaLnBrk="1" hangingPunct="1"/>
            <a:r>
              <a:rPr lang="tr-TR" sz="2100" dirty="0" smtClean="0"/>
              <a:t>16 MHz (4Mhzx4 ile çarpılırsa)</a:t>
            </a:r>
          </a:p>
          <a:p>
            <a:pPr lvl="1" eaLnBrk="1" hangingPunct="1"/>
            <a:r>
              <a:rPr lang="tr-TR" sz="2100" dirty="0" smtClean="0"/>
              <a:t>Frekans okuma özelliği</a:t>
            </a:r>
          </a:p>
          <a:p>
            <a:pPr lvl="1" eaLnBrk="1" hangingPunct="1"/>
            <a:r>
              <a:rPr lang="tr-TR" sz="2100" dirty="0" smtClean="0"/>
              <a:t>1 Faz 4 Kanal giriş özelliği</a:t>
            </a:r>
          </a:p>
          <a:p>
            <a:pPr eaLnBrk="1" hangingPunct="1"/>
            <a:r>
              <a:rPr lang="tr-TR" sz="2500" dirty="0" smtClean="0"/>
              <a:t>AFP7HSC4T (2 faz 4kanal)</a:t>
            </a:r>
          </a:p>
          <a:p>
            <a:pPr lvl="1" eaLnBrk="1" hangingPunct="1"/>
            <a:r>
              <a:rPr lang="tr-TR" sz="2100" dirty="0" smtClean="0"/>
              <a:t>16 MHz (4Mhzx4 ile çarpılırsa)</a:t>
            </a:r>
          </a:p>
          <a:p>
            <a:pPr lvl="1" eaLnBrk="1" hangingPunct="1"/>
            <a:r>
              <a:rPr lang="tr-TR" sz="2100" dirty="0" smtClean="0"/>
              <a:t>Frekans okuma özelliği</a:t>
            </a:r>
          </a:p>
          <a:p>
            <a:pPr lvl="1" eaLnBrk="1" hangingPunct="1"/>
            <a:r>
              <a:rPr lang="tr-TR" sz="2100" dirty="0" smtClean="0"/>
              <a:t>1 Faz 8 Kanal giriş özelliği</a:t>
            </a:r>
          </a:p>
          <a:p>
            <a:pPr lvl="1" eaLnBrk="1" hangingPunct="1"/>
            <a:endParaRPr lang="tr-TR" sz="2100" dirty="0" smtClean="0"/>
          </a:p>
          <a:p>
            <a:pPr eaLnBrk="1" hangingPunct="1"/>
            <a:endParaRPr lang="tr-TR" sz="2500" dirty="0" smtClean="0"/>
          </a:p>
          <a:p>
            <a:pPr lvl="1" eaLnBrk="1" hangingPunct="1"/>
            <a:endParaRPr lang="tr-TR" dirty="0" smtClean="0"/>
          </a:p>
        </p:txBody>
      </p:sp>
      <p:pic>
        <p:nvPicPr>
          <p:cNvPr id="57348" name="Picture 4" descr="pic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2598" y="2852738"/>
            <a:ext cx="238125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9" name="Picture 5" descr="panasonic_logo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6343650"/>
            <a:ext cx="20002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0" name="Picture 6" descr="savior-otomasyon-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088" y="5661025"/>
            <a:ext cx="935037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fp7_0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404664"/>
            <a:ext cx="1151409" cy="1152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332656"/>
            <a:ext cx="7313612" cy="1143000"/>
          </a:xfrm>
        </p:spPr>
        <p:txBody>
          <a:bodyPr/>
          <a:lstStyle/>
          <a:p>
            <a:pPr algn="ctr" eaLnBrk="1" hangingPunct="1"/>
            <a:r>
              <a:rPr lang="tr-TR" sz="3200" dirty="0" smtClean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FP7 Pozisyon Kontrol Modülleri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48038" y="1844675"/>
            <a:ext cx="5354637" cy="48244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tr-TR" sz="2100" dirty="0" smtClean="0"/>
              <a:t>AFP7PP02T (2 Eksen)</a:t>
            </a:r>
          </a:p>
          <a:p>
            <a:pPr eaLnBrk="1" hangingPunct="1">
              <a:lnSpc>
                <a:spcPct val="90000"/>
              </a:lnSpc>
            </a:pPr>
            <a:r>
              <a:rPr lang="tr-TR" sz="2100" dirty="0" smtClean="0"/>
              <a:t>AFP7PP04T (4 Eksen)</a:t>
            </a:r>
          </a:p>
          <a:p>
            <a:pPr lvl="1" eaLnBrk="1" hangingPunct="1">
              <a:lnSpc>
                <a:spcPct val="90000"/>
              </a:lnSpc>
            </a:pPr>
            <a:r>
              <a:rPr lang="tr-TR" sz="1900" dirty="0" err="1" smtClean="0"/>
              <a:t>Transistör</a:t>
            </a:r>
            <a:r>
              <a:rPr lang="tr-TR" sz="1900" dirty="0" smtClean="0"/>
              <a:t> çıkışlı</a:t>
            </a:r>
          </a:p>
          <a:p>
            <a:pPr lvl="1" eaLnBrk="1" hangingPunct="1">
              <a:lnSpc>
                <a:spcPct val="90000"/>
              </a:lnSpc>
            </a:pPr>
            <a:r>
              <a:rPr lang="tr-TR" sz="1900" dirty="0" smtClean="0"/>
              <a:t>1pps’den 500Kpps’e kadar hız aralığı</a:t>
            </a:r>
          </a:p>
          <a:p>
            <a:pPr lvl="1" eaLnBrk="1" hangingPunct="1">
              <a:lnSpc>
                <a:spcPct val="90000"/>
              </a:lnSpc>
            </a:pPr>
            <a:r>
              <a:rPr lang="tr-TR" sz="1900" dirty="0" smtClean="0"/>
              <a:t>Elektronik kam ve dişli fonksiyonu</a:t>
            </a:r>
          </a:p>
          <a:p>
            <a:pPr lvl="1" eaLnBrk="1" hangingPunct="1">
              <a:lnSpc>
                <a:spcPct val="90000"/>
              </a:lnSpc>
            </a:pPr>
            <a:r>
              <a:rPr lang="tr-TR" sz="1900" dirty="0" smtClean="0"/>
              <a:t>Lineer ve dairesel </a:t>
            </a:r>
            <a:r>
              <a:rPr lang="tr-TR" sz="1900" dirty="0" err="1" smtClean="0"/>
              <a:t>enterpolasyon</a:t>
            </a:r>
            <a:endParaRPr lang="tr-TR" sz="1900" dirty="0" smtClean="0"/>
          </a:p>
          <a:p>
            <a:pPr eaLnBrk="1" hangingPunct="1">
              <a:lnSpc>
                <a:spcPct val="90000"/>
              </a:lnSpc>
            </a:pPr>
            <a:r>
              <a:rPr lang="tr-TR" sz="2100" dirty="0" smtClean="0"/>
              <a:t>AFP7PP02L (2 Eksen)</a:t>
            </a:r>
          </a:p>
          <a:p>
            <a:pPr eaLnBrk="1" hangingPunct="1">
              <a:lnSpc>
                <a:spcPct val="90000"/>
              </a:lnSpc>
            </a:pPr>
            <a:r>
              <a:rPr lang="tr-TR" sz="2100" dirty="0" smtClean="0"/>
              <a:t>AFP7PP04L (4 Eksen)</a:t>
            </a:r>
          </a:p>
          <a:p>
            <a:pPr lvl="1" eaLnBrk="1" hangingPunct="1">
              <a:lnSpc>
                <a:spcPct val="90000"/>
              </a:lnSpc>
            </a:pPr>
            <a:r>
              <a:rPr lang="tr-TR" sz="1900" dirty="0" err="1" smtClean="0"/>
              <a:t>Line</a:t>
            </a:r>
            <a:r>
              <a:rPr lang="tr-TR" sz="1900" dirty="0" smtClean="0"/>
              <a:t> </a:t>
            </a:r>
            <a:r>
              <a:rPr lang="tr-TR" sz="1900" dirty="0" err="1" smtClean="0"/>
              <a:t>driver</a:t>
            </a:r>
            <a:r>
              <a:rPr lang="tr-TR" sz="1900" dirty="0" smtClean="0"/>
              <a:t> çıkışlı</a:t>
            </a:r>
          </a:p>
          <a:p>
            <a:pPr lvl="1" eaLnBrk="1" hangingPunct="1">
              <a:lnSpc>
                <a:spcPct val="90000"/>
              </a:lnSpc>
            </a:pPr>
            <a:r>
              <a:rPr lang="tr-TR" sz="1900" dirty="0" smtClean="0"/>
              <a:t>1pps’den 4Mpps’e kadar hız aralığı</a:t>
            </a:r>
          </a:p>
          <a:p>
            <a:pPr lvl="1" eaLnBrk="1" hangingPunct="1">
              <a:lnSpc>
                <a:spcPct val="90000"/>
              </a:lnSpc>
            </a:pPr>
            <a:r>
              <a:rPr lang="tr-TR" sz="1900" dirty="0" smtClean="0"/>
              <a:t>Elektronik kam ve dişli fonksiyonu</a:t>
            </a:r>
          </a:p>
          <a:p>
            <a:pPr lvl="1" eaLnBrk="1" hangingPunct="1">
              <a:lnSpc>
                <a:spcPct val="90000"/>
              </a:lnSpc>
            </a:pPr>
            <a:r>
              <a:rPr lang="tr-TR" sz="1900" dirty="0" smtClean="0"/>
              <a:t>Lineer ve dairesel </a:t>
            </a:r>
            <a:r>
              <a:rPr lang="tr-TR" sz="1900" dirty="0" err="1" smtClean="0"/>
              <a:t>enterpolasyon</a:t>
            </a:r>
            <a:endParaRPr lang="tr-TR" sz="1900" dirty="0" smtClean="0"/>
          </a:p>
        </p:txBody>
      </p:sp>
      <p:pic>
        <p:nvPicPr>
          <p:cNvPr id="58372" name="Picture 4" descr="pic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2146" y="2852738"/>
            <a:ext cx="3117726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3" name="Picture 5" descr="panasonic_logo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6165304"/>
            <a:ext cx="20002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4" name="Picture 6" descr="savior-otomasyon-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08963" y="0"/>
            <a:ext cx="935037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fp7_0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548382"/>
            <a:ext cx="1151409" cy="1152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tr-TR" sz="3200" dirty="0" smtClean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FP7 </a:t>
            </a:r>
            <a:r>
              <a:rPr lang="tr-TR" sz="3200" dirty="0" err="1" smtClean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Pals</a:t>
            </a:r>
            <a:r>
              <a:rPr lang="tr-TR" sz="3200" dirty="0" smtClean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Çıkış Modülleri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48038" y="1844675"/>
            <a:ext cx="5354637" cy="48244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tr-TR" sz="2100" dirty="0" smtClean="0"/>
              <a:t>AFP7PG02T (2 Eksen)</a:t>
            </a:r>
          </a:p>
          <a:p>
            <a:pPr eaLnBrk="1" hangingPunct="1">
              <a:lnSpc>
                <a:spcPct val="90000"/>
              </a:lnSpc>
            </a:pPr>
            <a:r>
              <a:rPr lang="tr-TR" sz="2100" dirty="0" smtClean="0"/>
              <a:t>AFP7PG04T (4 Eksen)</a:t>
            </a:r>
          </a:p>
          <a:p>
            <a:pPr lvl="1" eaLnBrk="1" hangingPunct="1">
              <a:lnSpc>
                <a:spcPct val="90000"/>
              </a:lnSpc>
            </a:pPr>
            <a:r>
              <a:rPr lang="tr-TR" sz="1900" dirty="0" err="1" smtClean="0"/>
              <a:t>Transistör</a:t>
            </a:r>
            <a:r>
              <a:rPr lang="tr-TR" sz="1900" dirty="0" smtClean="0"/>
              <a:t> çıkışlı</a:t>
            </a:r>
          </a:p>
          <a:p>
            <a:pPr lvl="1" eaLnBrk="1" hangingPunct="1">
              <a:lnSpc>
                <a:spcPct val="90000"/>
              </a:lnSpc>
            </a:pPr>
            <a:r>
              <a:rPr lang="tr-TR" sz="1900" dirty="0" smtClean="0"/>
              <a:t>1pps’den 500Kpps’e kadar hız aralığı</a:t>
            </a:r>
          </a:p>
          <a:p>
            <a:pPr lvl="1" eaLnBrk="1" hangingPunct="1">
              <a:lnSpc>
                <a:spcPct val="90000"/>
              </a:lnSpc>
            </a:pPr>
            <a:r>
              <a:rPr lang="tr-TR" sz="1900" dirty="0" err="1" smtClean="0"/>
              <a:t>Absolute</a:t>
            </a:r>
            <a:r>
              <a:rPr lang="tr-TR" sz="1900" dirty="0" smtClean="0"/>
              <a:t> ve </a:t>
            </a:r>
            <a:r>
              <a:rPr lang="tr-TR" sz="1900" dirty="0" err="1" smtClean="0"/>
              <a:t>İncremental</a:t>
            </a:r>
            <a:r>
              <a:rPr lang="tr-TR" sz="1900" dirty="0" smtClean="0"/>
              <a:t> </a:t>
            </a:r>
            <a:r>
              <a:rPr lang="tr-TR" sz="1900" dirty="0" err="1" smtClean="0"/>
              <a:t>Mod</a:t>
            </a:r>
            <a:r>
              <a:rPr lang="tr-TR" sz="1900" dirty="0" smtClean="0"/>
              <a:t>.</a:t>
            </a:r>
          </a:p>
          <a:p>
            <a:pPr lvl="1" eaLnBrk="1" hangingPunct="1">
              <a:lnSpc>
                <a:spcPct val="90000"/>
              </a:lnSpc>
            </a:pPr>
            <a:r>
              <a:rPr lang="tr-TR" sz="1900" dirty="0" err="1" smtClean="0"/>
              <a:t>Home</a:t>
            </a:r>
            <a:r>
              <a:rPr lang="tr-TR" sz="1900" dirty="0" smtClean="0"/>
              <a:t>,</a:t>
            </a:r>
            <a:r>
              <a:rPr lang="tr-TR" sz="1900" dirty="0" err="1" smtClean="0"/>
              <a:t>Jog</a:t>
            </a:r>
            <a:r>
              <a:rPr lang="tr-TR" sz="1900" dirty="0" smtClean="0"/>
              <a:t> ve </a:t>
            </a:r>
            <a:r>
              <a:rPr lang="tr-TR" sz="1900" dirty="0" err="1" smtClean="0"/>
              <a:t>Jog</a:t>
            </a:r>
            <a:r>
              <a:rPr lang="tr-TR" sz="1900" dirty="0" smtClean="0"/>
              <a:t> Pozisyon </a:t>
            </a:r>
            <a:r>
              <a:rPr lang="tr-TR" sz="1900" dirty="0" err="1" smtClean="0"/>
              <a:t>Mod</a:t>
            </a:r>
            <a:r>
              <a:rPr lang="tr-TR" sz="1900" dirty="0" smtClean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tr-TR" sz="2100" dirty="0" smtClean="0"/>
              <a:t>AFP7PG02L (2 Eksen)</a:t>
            </a:r>
          </a:p>
          <a:p>
            <a:pPr eaLnBrk="1" hangingPunct="1">
              <a:lnSpc>
                <a:spcPct val="90000"/>
              </a:lnSpc>
            </a:pPr>
            <a:r>
              <a:rPr lang="tr-TR" sz="2100" dirty="0" smtClean="0"/>
              <a:t>AFP7PG04L (4 Eksen)</a:t>
            </a:r>
          </a:p>
          <a:p>
            <a:pPr lvl="1" eaLnBrk="1" hangingPunct="1">
              <a:lnSpc>
                <a:spcPct val="90000"/>
              </a:lnSpc>
            </a:pPr>
            <a:r>
              <a:rPr lang="tr-TR" sz="1900" dirty="0" err="1" smtClean="0"/>
              <a:t>Line</a:t>
            </a:r>
            <a:r>
              <a:rPr lang="tr-TR" sz="1900" dirty="0" smtClean="0"/>
              <a:t> </a:t>
            </a:r>
            <a:r>
              <a:rPr lang="tr-TR" sz="1900" dirty="0" err="1" smtClean="0"/>
              <a:t>driver</a:t>
            </a:r>
            <a:r>
              <a:rPr lang="tr-TR" sz="1900" dirty="0" smtClean="0"/>
              <a:t> çıkışlı</a:t>
            </a:r>
          </a:p>
          <a:p>
            <a:pPr lvl="1" eaLnBrk="1" hangingPunct="1">
              <a:lnSpc>
                <a:spcPct val="90000"/>
              </a:lnSpc>
            </a:pPr>
            <a:r>
              <a:rPr lang="tr-TR" sz="1900" dirty="0" smtClean="0"/>
              <a:t>1pps’den 4Mpps’e kadar hız aralığı</a:t>
            </a:r>
          </a:p>
          <a:p>
            <a:pPr lvl="1" eaLnBrk="1" hangingPunct="1">
              <a:lnSpc>
                <a:spcPct val="90000"/>
              </a:lnSpc>
            </a:pPr>
            <a:r>
              <a:rPr lang="tr-TR" sz="1900" dirty="0" err="1" smtClean="0"/>
              <a:t>Absolute</a:t>
            </a:r>
            <a:r>
              <a:rPr lang="tr-TR" sz="1900" dirty="0" smtClean="0"/>
              <a:t> ve </a:t>
            </a:r>
            <a:r>
              <a:rPr lang="tr-TR" sz="1900" dirty="0" err="1" smtClean="0"/>
              <a:t>İncremental</a:t>
            </a:r>
            <a:r>
              <a:rPr lang="tr-TR" sz="1900" dirty="0" smtClean="0"/>
              <a:t> </a:t>
            </a:r>
            <a:r>
              <a:rPr lang="tr-TR" sz="1900" dirty="0" err="1" smtClean="0"/>
              <a:t>Mod</a:t>
            </a:r>
            <a:r>
              <a:rPr lang="tr-TR" sz="1900" dirty="0" smtClean="0"/>
              <a:t>.</a:t>
            </a:r>
          </a:p>
          <a:p>
            <a:pPr lvl="1" eaLnBrk="1" hangingPunct="1">
              <a:lnSpc>
                <a:spcPct val="90000"/>
              </a:lnSpc>
            </a:pPr>
            <a:r>
              <a:rPr lang="tr-TR" sz="1900" dirty="0" err="1" smtClean="0"/>
              <a:t>Home</a:t>
            </a:r>
            <a:r>
              <a:rPr lang="tr-TR" sz="1900" dirty="0" smtClean="0"/>
              <a:t>,</a:t>
            </a:r>
            <a:r>
              <a:rPr lang="tr-TR" sz="1900" dirty="0" err="1" smtClean="0"/>
              <a:t>Jog</a:t>
            </a:r>
            <a:r>
              <a:rPr lang="tr-TR" sz="1900" dirty="0" smtClean="0"/>
              <a:t> ve </a:t>
            </a:r>
            <a:r>
              <a:rPr lang="tr-TR" sz="1900" dirty="0" err="1" smtClean="0"/>
              <a:t>Jog</a:t>
            </a:r>
            <a:r>
              <a:rPr lang="tr-TR" sz="1900" dirty="0" smtClean="0"/>
              <a:t> Pozisyon </a:t>
            </a:r>
            <a:r>
              <a:rPr lang="tr-TR" sz="1900" dirty="0" err="1" smtClean="0"/>
              <a:t>Mod</a:t>
            </a:r>
            <a:r>
              <a:rPr lang="tr-TR" sz="1900" dirty="0" smtClean="0"/>
              <a:t>.</a:t>
            </a:r>
          </a:p>
          <a:p>
            <a:pPr lvl="1" eaLnBrk="1" hangingPunct="1">
              <a:lnSpc>
                <a:spcPct val="90000"/>
              </a:lnSpc>
              <a:buNone/>
            </a:pPr>
            <a:endParaRPr lang="tr-TR" sz="1900" dirty="0" smtClean="0"/>
          </a:p>
        </p:txBody>
      </p:sp>
      <p:pic>
        <p:nvPicPr>
          <p:cNvPr id="59397" name="Picture 5" descr="panasonic_logo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43650"/>
            <a:ext cx="20002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8" name="Picture 6" descr="savior-otomasyon-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08963" y="5922963"/>
            <a:ext cx="935037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852936"/>
            <a:ext cx="2948775" cy="2218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fp7_0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548382"/>
            <a:ext cx="1151409" cy="1152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tr-TR" sz="3200" dirty="0" smtClean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FP7 Seri Haberleşme Modülü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55776" y="2060848"/>
            <a:ext cx="6300192" cy="2925762"/>
          </a:xfrm>
        </p:spPr>
        <p:txBody>
          <a:bodyPr/>
          <a:lstStyle/>
          <a:p>
            <a:pPr eaLnBrk="1" hangingPunct="1"/>
            <a:r>
              <a:rPr lang="tr-TR" sz="2100" dirty="0" smtClean="0"/>
              <a:t>RS232 veya RS485 haberleşme modülü</a:t>
            </a:r>
          </a:p>
          <a:p>
            <a:pPr lvl="1" eaLnBrk="1" hangingPunct="1"/>
            <a:r>
              <a:rPr lang="tr-TR" sz="1900" dirty="0" smtClean="0"/>
              <a:t>CPU </a:t>
            </a:r>
            <a:r>
              <a:rPr lang="tr-TR" sz="1900" dirty="0" err="1" smtClean="0"/>
              <a:t>nun</a:t>
            </a:r>
            <a:r>
              <a:rPr lang="tr-TR" sz="1900" dirty="0" smtClean="0"/>
              <a:t> yanına </a:t>
            </a:r>
            <a:r>
              <a:rPr lang="tr-TR" sz="1900" dirty="0" err="1" smtClean="0"/>
              <a:t>max</a:t>
            </a:r>
            <a:r>
              <a:rPr lang="tr-TR" sz="1900" dirty="0" smtClean="0"/>
              <a:t>.8 modül takılabilir.</a:t>
            </a:r>
          </a:p>
          <a:p>
            <a:pPr lvl="2" eaLnBrk="1" hangingPunct="1"/>
            <a:r>
              <a:rPr lang="tr-TR" sz="1800" dirty="0" smtClean="0"/>
              <a:t>Her modül 2 kaset alır.</a:t>
            </a:r>
          </a:p>
          <a:p>
            <a:pPr lvl="2" eaLnBrk="1" hangingPunct="1"/>
            <a:r>
              <a:rPr lang="tr-TR" sz="1800" dirty="0" smtClean="0"/>
              <a:t>Her bir kasette çift </a:t>
            </a:r>
            <a:r>
              <a:rPr lang="tr-TR" sz="1800" dirty="0" err="1" smtClean="0"/>
              <a:t>port</a:t>
            </a:r>
            <a:r>
              <a:rPr lang="tr-TR" sz="1800" dirty="0" smtClean="0"/>
              <a:t> olabilir.</a:t>
            </a:r>
          </a:p>
          <a:p>
            <a:pPr lvl="2" eaLnBrk="1" hangingPunct="1"/>
            <a:r>
              <a:rPr lang="tr-TR" sz="1800" dirty="0" err="1" smtClean="0"/>
              <a:t>Mewtocol</a:t>
            </a:r>
            <a:r>
              <a:rPr lang="tr-TR" sz="1800" dirty="0" smtClean="0"/>
              <a:t>,</a:t>
            </a:r>
            <a:r>
              <a:rPr lang="tr-TR" sz="1800" dirty="0" err="1" smtClean="0"/>
              <a:t>Modbus</a:t>
            </a:r>
            <a:r>
              <a:rPr lang="tr-TR" sz="1800" dirty="0" smtClean="0"/>
              <a:t> RTU </a:t>
            </a:r>
            <a:r>
              <a:rPr lang="tr-TR" sz="1800" dirty="0" err="1" smtClean="0"/>
              <a:t>Master</a:t>
            </a:r>
            <a:r>
              <a:rPr lang="tr-TR" sz="1800" dirty="0" smtClean="0"/>
              <a:t> veya </a:t>
            </a:r>
            <a:r>
              <a:rPr lang="tr-TR" sz="1800" dirty="0" err="1" smtClean="0"/>
              <a:t>Slev</a:t>
            </a:r>
            <a:r>
              <a:rPr lang="tr-TR" sz="1800" dirty="0" smtClean="0"/>
              <a:t> ,General Com. Ve PLC link Desteklenir.</a:t>
            </a:r>
          </a:p>
          <a:p>
            <a:pPr lvl="2" eaLnBrk="1" hangingPunct="1"/>
            <a:r>
              <a:rPr lang="tr-TR" sz="1800" dirty="0" smtClean="0"/>
              <a:t>Ethernet kaseti kullanılamaz.</a:t>
            </a:r>
          </a:p>
          <a:p>
            <a:pPr lvl="2" eaLnBrk="1" hangingPunct="1"/>
            <a:r>
              <a:rPr lang="tr-TR" sz="1800" dirty="0" smtClean="0"/>
              <a:t>Sadece ilk kasetin (Modülün değil) ilk </a:t>
            </a:r>
            <a:r>
              <a:rPr lang="tr-TR" sz="1800" dirty="0" err="1" smtClean="0"/>
              <a:t>Comportu</a:t>
            </a:r>
            <a:r>
              <a:rPr lang="tr-TR" sz="1800" dirty="0" smtClean="0"/>
              <a:t> PLC link i destekler.</a:t>
            </a:r>
          </a:p>
        </p:txBody>
      </p:sp>
      <p:pic>
        <p:nvPicPr>
          <p:cNvPr id="60421" name="Picture 5" descr="panasonic_logo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2263" y="6343650"/>
            <a:ext cx="20002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2" name="Picture 6" descr="savior-otomasyon-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550" y="5661025"/>
            <a:ext cx="935038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fp7_0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548382"/>
            <a:ext cx="1151409" cy="1152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66" name="Picture 2" descr="Serial communication uni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2564904"/>
            <a:ext cx="1584176" cy="2823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tr-TR" sz="3200" dirty="0" smtClean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FP7 </a:t>
            </a:r>
            <a:r>
              <a:rPr lang="tr-TR" sz="3200" dirty="0" err="1" smtClean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Fieldbus</a:t>
            </a:r>
            <a:r>
              <a:rPr lang="tr-TR" sz="3200" dirty="0" smtClean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tr-TR" sz="3200" dirty="0" err="1" smtClean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Master</a:t>
            </a:r>
            <a:r>
              <a:rPr lang="tr-TR" sz="3200" dirty="0" smtClean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Modülleri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59832" y="1700808"/>
            <a:ext cx="6300192" cy="2925762"/>
          </a:xfrm>
        </p:spPr>
        <p:txBody>
          <a:bodyPr/>
          <a:lstStyle/>
          <a:p>
            <a:pPr eaLnBrk="1" hangingPunct="1"/>
            <a:r>
              <a:rPr lang="tr-T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PROFIBUS </a:t>
            </a:r>
            <a:r>
              <a:rPr lang="tr-TR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Master</a:t>
            </a:r>
            <a:endParaRPr lang="tr-TR" sz="24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/>
            <a:r>
              <a:rPr lang="tr-TR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DeviceNet</a:t>
            </a:r>
            <a:r>
              <a:rPr lang="tr-T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tr-TR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Master</a:t>
            </a:r>
            <a:endParaRPr lang="tr-TR" sz="24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/>
            <a:r>
              <a:rPr lang="tr-TR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CANopen</a:t>
            </a:r>
            <a:r>
              <a:rPr lang="tr-T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tr-TR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Master</a:t>
            </a:r>
            <a:endParaRPr lang="tr-TR" sz="24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/>
            <a:r>
              <a:rPr lang="tr-T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PROFINET I/O Kontrol Modülü</a:t>
            </a:r>
            <a:endParaRPr lang="tr-TR" sz="1800" dirty="0" smtClean="0"/>
          </a:p>
        </p:txBody>
      </p:sp>
      <p:pic>
        <p:nvPicPr>
          <p:cNvPr id="60421" name="Picture 5" descr="panasonic_logo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2263" y="6343650"/>
            <a:ext cx="20002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2" name="Picture 6" descr="savior-otomasyon-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550" y="5661025"/>
            <a:ext cx="935038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fp7_0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548382"/>
            <a:ext cx="1151409" cy="1152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4" name="Picture 2" descr="https://www.panasonic-electric-works.com/pew/eu/images/plc/pp_plc_fp7_fmu_rdax_220x15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429000"/>
            <a:ext cx="3098142" cy="22250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tr-TR" sz="3200" dirty="0" smtClean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FP7 Uzak I/O </a:t>
            </a:r>
            <a:r>
              <a:rPr lang="tr-TR" sz="3200" dirty="0" err="1" smtClean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Master</a:t>
            </a:r>
            <a:r>
              <a:rPr lang="tr-TR" sz="3200" dirty="0" smtClean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Modülü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84638" y="2230438"/>
            <a:ext cx="4598987" cy="2925762"/>
          </a:xfrm>
        </p:spPr>
        <p:txBody>
          <a:bodyPr/>
          <a:lstStyle/>
          <a:p>
            <a:pPr eaLnBrk="1" hangingPunct="1"/>
            <a:r>
              <a:rPr lang="tr-TR" sz="2100" smtClean="0"/>
              <a:t>Master Modül</a:t>
            </a:r>
          </a:p>
          <a:p>
            <a:pPr lvl="1" eaLnBrk="1" hangingPunct="1"/>
            <a:r>
              <a:rPr lang="tr-TR" sz="1900" smtClean="0"/>
              <a:t>AFP7PHLSM</a:t>
            </a:r>
          </a:p>
          <a:p>
            <a:pPr lvl="2" eaLnBrk="1" hangingPunct="1"/>
            <a:r>
              <a:rPr lang="tr-TR" sz="1800" smtClean="0"/>
              <a:t>Max. 1008 I/O noktası</a:t>
            </a:r>
          </a:p>
          <a:p>
            <a:pPr lvl="2" eaLnBrk="1" hangingPunct="1"/>
            <a:r>
              <a:rPr lang="tr-TR" sz="1800" smtClean="0"/>
              <a:t>6/12 Mbps haberleşme hızı</a:t>
            </a:r>
          </a:p>
          <a:p>
            <a:pPr lvl="2" eaLnBrk="1" hangingPunct="1"/>
            <a:r>
              <a:rPr lang="tr-TR" sz="1800" smtClean="0"/>
              <a:t>Toplam mesafe</a:t>
            </a:r>
          </a:p>
          <a:p>
            <a:pPr lvl="3" eaLnBrk="1" hangingPunct="1"/>
            <a:r>
              <a:rPr lang="tr-TR" sz="1500" smtClean="0"/>
              <a:t>200m ( 6 Mbps)</a:t>
            </a:r>
          </a:p>
          <a:p>
            <a:pPr lvl="3" eaLnBrk="1" hangingPunct="1"/>
            <a:r>
              <a:rPr lang="tr-TR" sz="1500" smtClean="0"/>
              <a:t>100m (12 Mbps)</a:t>
            </a:r>
          </a:p>
          <a:p>
            <a:pPr lvl="2" eaLnBrk="1" hangingPunct="1"/>
            <a:r>
              <a:rPr lang="tr-TR" sz="1800" smtClean="0"/>
              <a:t>Max. 63 tane slave bağlanabilir</a:t>
            </a:r>
          </a:p>
        </p:txBody>
      </p:sp>
      <p:pic>
        <p:nvPicPr>
          <p:cNvPr id="60421" name="Picture 5" descr="panasonic_logo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2263" y="6343650"/>
            <a:ext cx="20002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2" name="Picture 6" descr="savior-otomasyon-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550" y="5661025"/>
            <a:ext cx="935038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fp7_0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548382"/>
            <a:ext cx="1151409" cy="1152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0" name="Picture 2" descr="AFP7PHLSM Panasonic Industrial Automation Sales | 1110-3804-ND DigiKey Electronic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2348880"/>
            <a:ext cx="2841104" cy="28411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404813"/>
            <a:ext cx="7313613" cy="1143000"/>
          </a:xfrm>
        </p:spPr>
        <p:txBody>
          <a:bodyPr/>
          <a:lstStyle/>
          <a:p>
            <a:pPr algn="ctr" eaLnBrk="1" hangingPunct="1"/>
            <a:r>
              <a:rPr lang="tr-TR" sz="3200" dirty="0" smtClean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FP7 PHLS Uzak I/O Modülleri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67175" y="1844675"/>
            <a:ext cx="4887913" cy="50133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tr-TR" sz="2500" smtClean="0"/>
              <a:t>Slave Modüller</a:t>
            </a:r>
          </a:p>
          <a:p>
            <a:pPr lvl="1" eaLnBrk="1" hangingPunct="1">
              <a:lnSpc>
                <a:spcPct val="90000"/>
              </a:lnSpc>
            </a:pPr>
            <a:r>
              <a:rPr lang="tr-TR" sz="2100" smtClean="0"/>
              <a:t>AFPRP1X08D2 (DC Input/8)</a:t>
            </a:r>
          </a:p>
          <a:p>
            <a:pPr lvl="1" eaLnBrk="1" hangingPunct="1">
              <a:lnSpc>
                <a:spcPct val="90000"/>
              </a:lnSpc>
            </a:pPr>
            <a:r>
              <a:rPr lang="tr-TR" sz="2100" smtClean="0"/>
              <a:t>AFPRP1X16D2 (DC Input/16)</a:t>
            </a:r>
          </a:p>
          <a:p>
            <a:pPr lvl="1" eaLnBrk="1" hangingPunct="1">
              <a:lnSpc>
                <a:spcPct val="90000"/>
              </a:lnSpc>
            </a:pPr>
            <a:r>
              <a:rPr lang="tr-TR" sz="2100" smtClean="0"/>
              <a:t>AFPRP1Y16T (Trans. Output/16)</a:t>
            </a:r>
          </a:p>
          <a:p>
            <a:pPr lvl="1" eaLnBrk="1" hangingPunct="1">
              <a:lnSpc>
                <a:spcPct val="90000"/>
              </a:lnSpc>
            </a:pPr>
            <a:r>
              <a:rPr lang="tr-TR" sz="2100" smtClean="0"/>
              <a:t>AFPRP1XY16D2T (DC Input 8 / Trans. Output 8)</a:t>
            </a:r>
          </a:p>
          <a:p>
            <a:pPr lvl="1" eaLnBrk="1" hangingPunct="1">
              <a:lnSpc>
                <a:spcPct val="90000"/>
              </a:lnSpc>
            </a:pPr>
            <a:r>
              <a:rPr lang="tr-TR" sz="2100" smtClean="0"/>
              <a:t>AFPRP2X08D2E (DC Input/8)</a:t>
            </a:r>
          </a:p>
          <a:p>
            <a:pPr lvl="1" eaLnBrk="1" hangingPunct="1">
              <a:lnSpc>
                <a:spcPct val="90000"/>
              </a:lnSpc>
            </a:pPr>
            <a:r>
              <a:rPr lang="tr-TR" sz="2100" smtClean="0"/>
              <a:t>AFPRP2X16D2 (DC Input/16)</a:t>
            </a:r>
          </a:p>
          <a:p>
            <a:pPr lvl="1" eaLnBrk="1" hangingPunct="1">
              <a:lnSpc>
                <a:spcPct val="90000"/>
              </a:lnSpc>
            </a:pPr>
            <a:r>
              <a:rPr lang="tr-TR" sz="2100" smtClean="0"/>
              <a:t>AFPRP2Y16T (Trans. Output/16)</a:t>
            </a:r>
          </a:p>
          <a:p>
            <a:pPr lvl="1" eaLnBrk="1" hangingPunct="1">
              <a:lnSpc>
                <a:spcPct val="90000"/>
              </a:lnSpc>
            </a:pPr>
            <a:r>
              <a:rPr lang="tr-TR" sz="2100" smtClean="0"/>
              <a:t>AFPRP2XY16D2T (DC Input 8 / Trans. Output 8)</a:t>
            </a:r>
          </a:p>
          <a:p>
            <a:pPr lvl="1" eaLnBrk="1" hangingPunct="1">
              <a:lnSpc>
                <a:spcPct val="90000"/>
              </a:lnSpc>
            </a:pPr>
            <a:r>
              <a:rPr lang="tr-TR" sz="2100" smtClean="0"/>
              <a:t>AFPRP2Y04R (Röle Output)</a:t>
            </a:r>
          </a:p>
          <a:p>
            <a:pPr lvl="1" eaLnBrk="1" hangingPunct="1">
              <a:lnSpc>
                <a:spcPct val="90000"/>
              </a:lnSpc>
            </a:pPr>
            <a:endParaRPr lang="tr-TR" sz="2100" smtClean="0"/>
          </a:p>
          <a:p>
            <a:pPr lvl="2" eaLnBrk="1" hangingPunct="1">
              <a:lnSpc>
                <a:spcPct val="90000"/>
              </a:lnSpc>
            </a:pPr>
            <a:endParaRPr lang="tr-TR" sz="2000" smtClean="0"/>
          </a:p>
        </p:txBody>
      </p:sp>
      <p:pic>
        <p:nvPicPr>
          <p:cNvPr id="61444" name="Picture 4" descr="pic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20888"/>
            <a:ext cx="4286250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5" name="Picture 5" descr="panasonic_logo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6343650"/>
            <a:ext cx="20002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6" name="Picture 6" descr="savior-otomasyon-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08963" y="0"/>
            <a:ext cx="935037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fp7_0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548382"/>
            <a:ext cx="1151409" cy="1152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67"/>
          <p:cNvSpPr txBox="1">
            <a:spLocks noChangeArrowheads="1"/>
          </p:cNvSpPr>
          <p:nvPr/>
        </p:nvSpPr>
        <p:spPr bwMode="auto">
          <a:xfrm>
            <a:off x="5470525" y="5805488"/>
            <a:ext cx="3673475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sz="4000" i="1">
                <a:solidFill>
                  <a:schemeClr val="bg2"/>
                </a:solidFill>
                <a:latin typeface="Times New Roman" pitchFamily="18" charset="0"/>
                <a:ea typeface="MS Gothic" pitchFamily="49" charset="-128"/>
              </a:rPr>
              <a:t>Te</a:t>
            </a:r>
            <a:r>
              <a:rPr lang="tr-TR" sz="4000" i="1">
                <a:solidFill>
                  <a:schemeClr val="bg2"/>
                </a:solidFill>
                <a:latin typeface="Times New Roman" pitchFamily="18" charset="0"/>
              </a:rPr>
              <a:t>ş</a:t>
            </a:r>
            <a:r>
              <a:rPr lang="tr-TR" sz="4000" i="1">
                <a:solidFill>
                  <a:schemeClr val="bg2"/>
                </a:solidFill>
                <a:latin typeface="Times New Roman" pitchFamily="18" charset="0"/>
                <a:ea typeface="MS Gothic" pitchFamily="49" charset="-128"/>
              </a:rPr>
              <a:t>ekkürler…</a:t>
            </a:r>
          </a:p>
        </p:txBody>
      </p:sp>
      <p:pic>
        <p:nvPicPr>
          <p:cNvPr id="62467" name="Picture 68" descr="savior-otomasyon-logo"/>
          <p:cNvPicPr>
            <a:picLocks noChangeAspect="1" noChangeArrowheads="1"/>
          </p:cNvPicPr>
          <p:nvPr/>
        </p:nvPicPr>
        <p:blipFill>
          <a:blip r:embed="rId2" cstate="print">
            <a:lum bright="-24000"/>
          </a:blip>
          <a:srcRect/>
          <a:stretch>
            <a:fillRect/>
          </a:stretch>
        </p:blipFill>
        <p:spPr bwMode="auto">
          <a:xfrm>
            <a:off x="2916238" y="1700213"/>
            <a:ext cx="3311525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tr-TR" sz="3200" b="1" dirty="0" smtClean="0">
                <a:solidFill>
                  <a:schemeClr val="accent2"/>
                </a:solidFill>
              </a:rPr>
              <a:t>FP0-R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tr-TR" sz="2500" dirty="0" smtClean="0"/>
              <a:t>16K/32K step program hafızası</a:t>
            </a:r>
          </a:p>
          <a:p>
            <a:pPr eaLnBrk="1" hangingPunct="1"/>
            <a:r>
              <a:rPr lang="tr-TR" sz="2500" dirty="0" smtClean="0"/>
              <a:t>12K/32K </a:t>
            </a:r>
            <a:r>
              <a:rPr lang="tr-TR" sz="2500" dirty="0" err="1" smtClean="0"/>
              <a:t>word</a:t>
            </a:r>
            <a:r>
              <a:rPr lang="tr-TR" sz="2500" dirty="0" smtClean="0"/>
              <a:t> data </a:t>
            </a:r>
            <a:r>
              <a:rPr lang="tr-TR" sz="2500" dirty="0" err="1" smtClean="0"/>
              <a:t>register</a:t>
            </a:r>
            <a:r>
              <a:rPr lang="tr-TR" sz="2500" dirty="0" smtClean="0"/>
              <a:t> hafızası</a:t>
            </a:r>
          </a:p>
          <a:p>
            <a:pPr eaLnBrk="1" hangingPunct="1"/>
            <a:r>
              <a:rPr lang="tr-TR" sz="2500" dirty="0" smtClean="0"/>
              <a:t>3000 step’e kadar 0.08</a:t>
            </a:r>
            <a:r>
              <a:rPr lang="en-US" sz="2500" dirty="0" smtClean="0">
                <a:cs typeface="Tahoma" charset="0"/>
              </a:rPr>
              <a:t>µ</a:t>
            </a:r>
            <a:r>
              <a:rPr lang="tr-TR" sz="2500" dirty="0" smtClean="0">
                <a:cs typeface="Tahoma" charset="0"/>
              </a:rPr>
              <a:t>s komut işleme hızı 3000 step üzeri 0.58</a:t>
            </a:r>
            <a:r>
              <a:rPr lang="en-US" sz="2500" dirty="0" smtClean="0">
                <a:cs typeface="Tahoma" charset="0"/>
              </a:rPr>
              <a:t>µ</a:t>
            </a:r>
            <a:r>
              <a:rPr lang="tr-TR" sz="2500" dirty="0" smtClean="0">
                <a:cs typeface="Tahoma" charset="0"/>
              </a:rPr>
              <a:t>s </a:t>
            </a:r>
          </a:p>
          <a:p>
            <a:pPr eaLnBrk="1" hangingPunct="1"/>
            <a:r>
              <a:rPr lang="tr-TR" sz="2500" dirty="0" smtClean="0">
                <a:cs typeface="Tahoma" charset="0"/>
              </a:rPr>
              <a:t>Standart mini USB 2.0 </a:t>
            </a:r>
            <a:r>
              <a:rPr lang="tr-TR" sz="2500" dirty="0" err="1" smtClean="0">
                <a:cs typeface="Tahoma" charset="0"/>
              </a:rPr>
              <a:t>portu</a:t>
            </a:r>
            <a:endParaRPr lang="tr-TR" sz="2500" dirty="0" smtClean="0">
              <a:cs typeface="Tahoma" charset="0"/>
            </a:endParaRPr>
          </a:p>
          <a:p>
            <a:pPr eaLnBrk="1" hangingPunct="1"/>
            <a:r>
              <a:rPr lang="tr-TR" sz="2500" dirty="0" smtClean="0">
                <a:cs typeface="Tahoma" charset="0"/>
              </a:rPr>
              <a:t>Aynı anda 6 yüksek hızlı sayıcı girişi ve 4 kanal </a:t>
            </a:r>
            <a:r>
              <a:rPr lang="tr-TR" sz="2500" dirty="0" err="1" smtClean="0">
                <a:cs typeface="Tahoma" charset="0"/>
              </a:rPr>
              <a:t>pals</a:t>
            </a:r>
            <a:r>
              <a:rPr lang="tr-TR" sz="2500" dirty="0" smtClean="0">
                <a:cs typeface="Tahoma" charset="0"/>
              </a:rPr>
              <a:t> çıkışı kullanma imkanı</a:t>
            </a:r>
          </a:p>
          <a:p>
            <a:pPr eaLnBrk="1" hangingPunct="1"/>
            <a:r>
              <a:rPr lang="tr-TR" sz="2500" dirty="0" err="1" smtClean="0">
                <a:cs typeface="Tahoma" charset="0"/>
              </a:rPr>
              <a:t>Modbus</a:t>
            </a:r>
            <a:r>
              <a:rPr lang="tr-TR" sz="2500" dirty="0" smtClean="0">
                <a:cs typeface="Tahoma" charset="0"/>
              </a:rPr>
              <a:t> RTU protokolü ve PLC link desteği</a:t>
            </a:r>
            <a:endParaRPr lang="en-US" sz="2500" dirty="0" smtClean="0">
              <a:cs typeface="Tahoma" charset="0"/>
            </a:endParaRPr>
          </a:p>
        </p:txBody>
      </p:sp>
      <p:pic>
        <p:nvPicPr>
          <p:cNvPr id="11268" name="Picture 4" descr="savior-otomasyon-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750" y="5661025"/>
            <a:ext cx="935038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 descr="panasonic_logo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6165850"/>
            <a:ext cx="20002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0" descr="FP0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332656"/>
            <a:ext cx="1440160" cy="1152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tr-TR" sz="3200" b="1" dirty="0" smtClean="0">
                <a:solidFill>
                  <a:schemeClr val="accent2"/>
                </a:solidFill>
              </a:rPr>
              <a:t>FP0-R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tr-TR" sz="2100" dirty="0" smtClean="0"/>
              <a:t>128 tane giriş/çıkış’ a kadar denetleme imkanı</a:t>
            </a:r>
          </a:p>
          <a:p>
            <a:pPr eaLnBrk="1" hangingPunct="1"/>
            <a:r>
              <a:rPr lang="tr-TR" sz="2100" dirty="0" smtClean="0"/>
              <a:t>T32 modelinde takvim özelliği (Gerçek zaman saati)</a:t>
            </a:r>
          </a:p>
          <a:p>
            <a:pPr eaLnBrk="1" hangingPunct="1"/>
            <a:r>
              <a:rPr lang="tr-TR" sz="2100" dirty="0" smtClean="0"/>
              <a:t>F32 modelinde batarya ihtiyacı olmadan tüm hafıza alanlarını kalıcı kullanabilme özelliği</a:t>
            </a:r>
          </a:p>
          <a:p>
            <a:pPr eaLnBrk="1" hangingPunct="1"/>
            <a:r>
              <a:rPr lang="tr-TR" sz="2100" dirty="0" err="1" smtClean="0"/>
              <a:t>Profibus</a:t>
            </a:r>
            <a:r>
              <a:rPr lang="tr-TR" sz="2100" dirty="0" smtClean="0"/>
              <a:t> DP (</a:t>
            </a:r>
            <a:r>
              <a:rPr lang="tr-TR" sz="2100" dirty="0" err="1" smtClean="0"/>
              <a:t>Slave</a:t>
            </a:r>
            <a:r>
              <a:rPr lang="tr-TR" sz="2100" dirty="0" smtClean="0"/>
              <a:t>,FP0-DPS2 modülü)</a:t>
            </a:r>
          </a:p>
          <a:p>
            <a:pPr eaLnBrk="1" hangingPunct="1"/>
            <a:r>
              <a:rPr lang="tr-TR" sz="2100" dirty="0" smtClean="0"/>
              <a:t>4 kanal/8 kanal </a:t>
            </a:r>
            <a:r>
              <a:rPr lang="tr-TR" sz="2100" dirty="0" err="1" smtClean="0"/>
              <a:t>termokupl</a:t>
            </a:r>
            <a:r>
              <a:rPr lang="tr-TR" sz="2100" dirty="0" smtClean="0"/>
              <a:t>,6 kanal RTD modülü</a:t>
            </a:r>
          </a:p>
          <a:p>
            <a:pPr eaLnBrk="1" hangingPunct="1"/>
            <a:r>
              <a:rPr lang="tr-TR" sz="2100" dirty="0" smtClean="0"/>
              <a:t>4 Kanal/8 Kanal </a:t>
            </a:r>
            <a:r>
              <a:rPr lang="tr-TR" sz="2100" dirty="0" err="1" smtClean="0"/>
              <a:t>analog</a:t>
            </a:r>
            <a:r>
              <a:rPr lang="tr-TR" sz="2100" dirty="0" smtClean="0"/>
              <a:t> </a:t>
            </a:r>
            <a:r>
              <a:rPr lang="tr-TR" sz="2100" dirty="0" err="1" smtClean="0"/>
              <a:t>İnput</a:t>
            </a:r>
            <a:r>
              <a:rPr lang="tr-TR" sz="2100" dirty="0" smtClean="0"/>
              <a:t> modülü</a:t>
            </a:r>
          </a:p>
          <a:p>
            <a:pPr eaLnBrk="1" hangingPunct="1"/>
            <a:r>
              <a:rPr lang="tr-TR" sz="2100" dirty="0" smtClean="0"/>
              <a:t>4 AI/2 AO, 2AI/1AO modülü</a:t>
            </a:r>
          </a:p>
          <a:p>
            <a:pPr eaLnBrk="1" hangingPunct="1"/>
            <a:r>
              <a:rPr lang="tr-TR" sz="2100" dirty="0" smtClean="0"/>
              <a:t>4 Kanal Analog </a:t>
            </a:r>
            <a:r>
              <a:rPr lang="tr-TR" sz="2100" dirty="0" err="1" smtClean="0"/>
              <a:t>Output</a:t>
            </a:r>
            <a:r>
              <a:rPr lang="tr-TR" sz="2100" dirty="0" smtClean="0"/>
              <a:t> modülü</a:t>
            </a:r>
          </a:p>
        </p:txBody>
      </p:sp>
      <p:pic>
        <p:nvPicPr>
          <p:cNvPr id="12292" name="Picture 4" descr="panasonic_logo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6165850"/>
            <a:ext cx="20002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 descr="savior-otomasyon-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750" y="5661025"/>
            <a:ext cx="935038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0" descr="FP0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332656"/>
            <a:ext cx="1440160" cy="1152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tr-TR" sz="3200" b="1" dirty="0" smtClean="0">
                <a:solidFill>
                  <a:schemeClr val="accent2"/>
                </a:solidFill>
                <a:latin typeface="Arial Unicode MS" pitchFamily="34" charset="-128"/>
              </a:rPr>
              <a:t>FP0-R Genişleme Modülleri</a:t>
            </a:r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2865438" y="2230438"/>
            <a:ext cx="3932237" cy="24177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tr-TR" sz="2100" dirty="0" smtClean="0"/>
              <a:t>Dijital Giriş/Çıkış Modülleri</a:t>
            </a:r>
          </a:p>
          <a:p>
            <a:pPr eaLnBrk="1" hangingPunct="1">
              <a:lnSpc>
                <a:spcPct val="90000"/>
              </a:lnSpc>
            </a:pPr>
            <a:r>
              <a:rPr lang="tr-TR" sz="2100" dirty="0" smtClean="0"/>
              <a:t>Analog Giriş/Çıkış Modülleri</a:t>
            </a:r>
          </a:p>
          <a:p>
            <a:pPr eaLnBrk="1" hangingPunct="1">
              <a:lnSpc>
                <a:spcPct val="90000"/>
              </a:lnSpc>
            </a:pPr>
            <a:r>
              <a:rPr lang="tr-TR" sz="2100" dirty="0" err="1" smtClean="0"/>
              <a:t>Termokupl</a:t>
            </a:r>
            <a:r>
              <a:rPr lang="tr-TR" sz="2100" dirty="0" smtClean="0"/>
              <a:t> Modülleri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tr-TR" sz="2100" dirty="0" smtClean="0"/>
          </a:p>
          <a:p>
            <a:pPr eaLnBrk="1" hangingPunct="1">
              <a:lnSpc>
                <a:spcPct val="90000"/>
              </a:lnSpc>
            </a:pPr>
            <a:endParaRPr lang="tr-TR" sz="2100" dirty="0" smtClean="0"/>
          </a:p>
        </p:txBody>
      </p:sp>
      <p:pic>
        <p:nvPicPr>
          <p:cNvPr id="13316" name="Picture 1033" descr="panasonic_logo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6165850"/>
            <a:ext cx="2000250" cy="514350"/>
          </a:xfrm>
          <a:noFill/>
        </p:spPr>
      </p:pic>
      <p:pic>
        <p:nvPicPr>
          <p:cNvPr id="13317" name="Picture 1035" descr="savior-otomasyon-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750" y="5661025"/>
            <a:ext cx="935038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0" descr="FP0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332656"/>
            <a:ext cx="1440160" cy="115212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Çakışan Küreler">
  <a:themeElements>
    <a:clrScheme name="Çakışan Küreler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Çakışan Küreler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r-T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r-T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Çakışan Küreler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Çakışan Küreler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Çakışan Küreler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Çakışan Küreler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Çakışan Küreler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Çakışan Küreler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Çakışan Küreler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Çakışan Küreler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Çakışan Küreler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Çakışan Küreler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Eclipse</Template>
  <TotalTime>5709</TotalTime>
  <Words>2597</Words>
  <Application>Microsoft Office PowerPoint</Application>
  <PresentationFormat>Ekran Gösterisi (4:3)</PresentationFormat>
  <Paragraphs>627</Paragraphs>
  <Slides>67</Slides>
  <Notes>2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Katıştırılmış OLE Hizmet Programları</vt:lpstr>
      </vt:variant>
      <vt:variant>
        <vt:i4>1</vt:i4>
      </vt:variant>
      <vt:variant>
        <vt:lpstr>Slayt Başlıkları</vt:lpstr>
      </vt:variant>
      <vt:variant>
        <vt:i4>67</vt:i4>
      </vt:variant>
    </vt:vector>
  </HeadingPairs>
  <TitlesOfParts>
    <vt:vector size="69" baseType="lpstr">
      <vt:lpstr>Çakışan Küreler</vt:lpstr>
      <vt:lpstr>Image</vt:lpstr>
      <vt:lpstr>Panasonic PLC Eğitimi</vt:lpstr>
      <vt:lpstr>Farklı İhtiyaçlar için Farklı Seçenekler</vt:lpstr>
      <vt:lpstr>PowerPoint Sunusu</vt:lpstr>
      <vt:lpstr>FP0 Özellikleri</vt:lpstr>
      <vt:lpstr>FP0 Özellikleri</vt:lpstr>
      <vt:lpstr>FP0-R</vt:lpstr>
      <vt:lpstr>FP0-R</vt:lpstr>
      <vt:lpstr>FP0-R</vt:lpstr>
      <vt:lpstr>FP0-R Genişleme Modülleri</vt:lpstr>
      <vt:lpstr>FP0-R Dijital Giriş/Çıkış Modüllleri</vt:lpstr>
      <vt:lpstr>FP0-R Analog Giriş Modülleri</vt:lpstr>
      <vt:lpstr>FP0-R Analog Çıkış Modülleri</vt:lpstr>
      <vt:lpstr>FP0-R Analog Giriş/Çıkış Modülleri</vt:lpstr>
      <vt:lpstr>FP0-R Termokupl Modülleri</vt:lpstr>
      <vt:lpstr>PowerPoint Sunusu</vt:lpstr>
      <vt:lpstr>Görüntülü PLC</vt:lpstr>
      <vt:lpstr>FPS</vt:lpstr>
      <vt:lpstr>Pozisyon Kontrolünde Doğru Çözüm</vt:lpstr>
      <vt:lpstr>FPG Özellikleri</vt:lpstr>
      <vt:lpstr>Genişleme Modülleri</vt:lpstr>
      <vt:lpstr>Dijital Giriş/Çıkış Modülleri</vt:lpstr>
      <vt:lpstr>RTEX haberleşme Modülleri</vt:lpstr>
      <vt:lpstr>Haberleşme Kartuşları</vt:lpstr>
      <vt:lpstr>FP2/C1</vt:lpstr>
      <vt:lpstr>FP2/C1 Özellikleri</vt:lpstr>
      <vt:lpstr>FP2/C1 Özellikleri</vt:lpstr>
      <vt:lpstr>FP2/C2L-C2 Özellikleri</vt:lpstr>
      <vt:lpstr>FP2/C2L-C2 Özellikleri</vt:lpstr>
      <vt:lpstr>Genişleme Modülleri</vt:lpstr>
      <vt:lpstr>FP2 Dijital Giriş/Çıkış Modüllleri</vt:lpstr>
      <vt:lpstr>FP2 Analog Giriş/Çıkış Modülleri</vt:lpstr>
      <vt:lpstr>FP2 Hızlı Sayıcı Modülleri</vt:lpstr>
      <vt:lpstr>FP2 Pals Giriş/Çıkış Modülleri</vt:lpstr>
      <vt:lpstr>FP2 Pozisyon Kontrol Modülleri</vt:lpstr>
      <vt:lpstr>FP2 RTEX Modülleri</vt:lpstr>
      <vt:lpstr>FP2 Ethernet Modülleri</vt:lpstr>
      <vt:lpstr>FP2 Bus Modülleri</vt:lpstr>
      <vt:lpstr>FP X</vt:lpstr>
      <vt:lpstr>Kullanıcı Dostu Dizayn</vt:lpstr>
      <vt:lpstr>Ürün Sıralaması</vt:lpstr>
      <vt:lpstr>Genişleme Modül ve Kasetleri</vt:lpstr>
      <vt:lpstr>CPU’ya Eklenebilecek Maksimum Kaset Sayısı</vt:lpstr>
      <vt:lpstr>FPX Çeşitli Ürün Modelleri</vt:lpstr>
      <vt:lpstr>FPX-C38AT</vt:lpstr>
      <vt:lpstr>FP-X0L40MR</vt:lpstr>
      <vt:lpstr>PLC Link</vt:lpstr>
      <vt:lpstr>FP7</vt:lpstr>
      <vt:lpstr>FP7 CPU Özellikleri </vt:lpstr>
      <vt:lpstr>FP7 CPU Tipleri ve Özellikleri</vt:lpstr>
      <vt:lpstr>CPU Ladder ve Data alanlarının Değişimi</vt:lpstr>
      <vt:lpstr>FP7 CPU Donanım Yapısı</vt:lpstr>
      <vt:lpstr>FP7 CPU Ek Kaset Yapısı</vt:lpstr>
      <vt:lpstr>FP7 Haberleşme Kasetleri</vt:lpstr>
      <vt:lpstr>FP7 Uygulama Kasetleri</vt:lpstr>
      <vt:lpstr>FP7 Güç Üniteleri</vt:lpstr>
      <vt:lpstr>FP7 Dijital Giriş/Çıkış Modülleri </vt:lpstr>
      <vt:lpstr>FP7 Dijital Giriş/Çıkış Modülleri</vt:lpstr>
      <vt:lpstr>FP7 Analog Giriş/Çıkış Modülleri</vt:lpstr>
      <vt:lpstr>FP7 Termokupl ve RTD Modülleri</vt:lpstr>
      <vt:lpstr>FP7 Yüksek Hızlı Sayıcı Modülleri</vt:lpstr>
      <vt:lpstr>FP7 Pozisyon Kontrol Modülleri</vt:lpstr>
      <vt:lpstr>FP7 Pals Çıkış Modülleri</vt:lpstr>
      <vt:lpstr>FP7 Seri Haberleşme Modülü</vt:lpstr>
      <vt:lpstr>FP7 Fieldbus Master Modülleri</vt:lpstr>
      <vt:lpstr>FP7 Uzak I/O Master Modülü</vt:lpstr>
      <vt:lpstr>FP7 PHLS Uzak I/O Modülleri</vt:lpstr>
      <vt:lpstr>PowerPoint Sunusu</vt:lpstr>
    </vt:vector>
  </TitlesOfParts>
  <Company>Özdisan A.Ş.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Ömer Giray Özaydın</dc:creator>
  <cp:lastModifiedBy>Ali Emre Doğru</cp:lastModifiedBy>
  <cp:revision>502</cp:revision>
  <dcterms:created xsi:type="dcterms:W3CDTF">2003-09-22T06:22:02Z</dcterms:created>
  <dcterms:modified xsi:type="dcterms:W3CDTF">2017-07-11T06:29:58Z</dcterms:modified>
</cp:coreProperties>
</file>