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64" r:id="rId3"/>
    <p:sldId id="29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56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84" r:id="rId21"/>
    <p:sldId id="285" r:id="rId22"/>
    <p:sldId id="295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99FF"/>
    <a:srgbClr val="00FFFF"/>
    <a:srgbClr val="0066CC"/>
    <a:srgbClr val="0033CC"/>
    <a:srgbClr val="0000FF"/>
    <a:srgbClr val="EA00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5825" autoAdjust="0"/>
  </p:normalViewPr>
  <p:slideViewPr>
    <p:cSldViewPr snapToGrid="0">
      <p:cViewPr>
        <p:scale>
          <a:sx n="70" d="100"/>
          <a:sy n="70" d="100"/>
        </p:scale>
        <p:origin x="-136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E3779-0FE2-4F02-8909-54D00062DD99}" type="datetimeFigureOut">
              <a:rPr kumimoji="1" lang="ja-JP" altLang="en-US" smtClean="0"/>
              <a:t>2017/6/13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CF419-3492-4D74-ABA0-2CCA1CBBA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27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232911A-C6A4-4523-A74A-FA1633B2C5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618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2911A-C6A4-4523-A74A-FA1633B2C58D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835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21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60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7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10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28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99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00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70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32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19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98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4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49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15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D7E76C-3EB6-4939-8D95-54760E4646A7}" type="datetimeFigureOut">
              <a:rPr lang="en-SG" smtClean="0"/>
              <a:t>13/6/2017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C8E2C-24EB-4958-8960-8CBDCCBAD4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8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194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21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7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47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91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825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Panasonic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21463"/>
            <a:ext cx="117316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 userDrawn="1"/>
        </p:nvSpPr>
        <p:spPr>
          <a:xfrm>
            <a:off x="0" y="6515819"/>
            <a:ext cx="9144000" cy="36000"/>
          </a:xfrm>
          <a:prstGeom prst="rect">
            <a:avLst/>
          </a:prstGeom>
          <a:solidFill>
            <a:srgbClr val="2D2D8A"/>
          </a:solidFill>
          <a:ln w="25400" cap="flat" cmpd="sng" algn="ctr">
            <a:solidFill>
              <a:srgbClr val="2D2D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019272" y="0"/>
            <a:ext cx="2124728" cy="288032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chemeClr val="bg1"/>
              </a:gs>
              <a:gs pos="0">
                <a:schemeClr val="bg1"/>
              </a:gs>
              <a:gs pos="15000">
                <a:schemeClr val="bg1">
                  <a:lumMod val="95000"/>
                </a:scheme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-1" y="0"/>
            <a:ext cx="6813774" cy="62068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>
            <a:off x="3078163" y="6584950"/>
            <a:ext cx="2987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900" dirty="0" smtClean="0">
                <a:latin typeface="PUD-Sansserif-M" pitchFamily="-64" charset="0"/>
              </a:rPr>
              <a:t>© Panasonic Industrial Devices SUNX Co., Ltd.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3" descr="Panasoni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52400"/>
            <a:ext cx="1809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0" y="6500813"/>
            <a:ext cx="914400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 userDrawn="1"/>
        </p:nvSpPr>
        <p:spPr bwMode="auto">
          <a:xfrm>
            <a:off x="0" y="6535738"/>
            <a:ext cx="5772150" cy="296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sz="1200">
                <a:solidFill>
                  <a:srgbClr val="7F7F7F"/>
                </a:solidFill>
                <a:ea typeface="ＭＳ Ｐゴシック" pitchFamily="34" charset="-128"/>
              </a:rPr>
              <a:t>Panasonic Industrial Devices Automation Controls Sales Asia Pacific  </a:t>
            </a:r>
            <a:endParaRPr kumimoji="1" lang="en-SG" sz="120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76200" y="63500"/>
            <a:ext cx="117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ja-JP" sz="1200" dirty="0">
                <a:ea typeface="ＭＳ Ｐゴシック" pitchFamily="34" charset="-128"/>
              </a:rPr>
              <a:t>Programmable</a:t>
            </a:r>
          </a:p>
          <a:p>
            <a:pPr algn="r"/>
            <a:r>
              <a:rPr lang="en-US" altLang="ja-JP" sz="1200" dirty="0">
                <a:ea typeface="ＭＳ Ｐゴシック" pitchFamily="34" charset="-128"/>
              </a:rPr>
              <a:t>Controller</a:t>
            </a:r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>
            <a:off x="1166812" y="-12700"/>
            <a:ext cx="2821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FP</a:t>
            </a:r>
            <a:r>
              <a:rPr lang="en-US" altLang="ja-JP" sz="3200" b="1" baseline="0" dirty="0" smtClean="0">
                <a:solidFill>
                  <a:srgbClr val="FF0000"/>
                </a:solidFill>
                <a:ea typeface="ＭＳ Ｐゴシック" pitchFamily="34" charset="-128"/>
              </a:rPr>
              <a:t> Series</a:t>
            </a:r>
            <a:endParaRPr lang="en-US" altLang="ja-JP" sz="32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55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://industrial.panasonic.com/jp/i/25000/fa_minas_A5/fa_minas_A5.html" TargetMode="Externa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2.png"/><Relationship Id="rId5" Type="http://schemas.openxmlformats.org/officeDocument/2006/relationships/image" Target="../media/image56.png"/><Relationship Id="rId10" Type="http://schemas.openxmlformats.org/officeDocument/2006/relationships/image" Target="../media/image57.jpeg"/><Relationship Id="rId4" Type="http://schemas.openxmlformats.org/officeDocument/2006/relationships/image" Target="../media/image55.jpeg"/><Relationship Id="rId9" Type="http://schemas.openxmlformats.org/officeDocument/2006/relationships/hyperlink" Target="http://www.google.co.jp/url?sa=i&amp;rct=j&amp;q=&amp;esrc=s&amp;source=images&amp;cd=&amp;cad=rja&amp;uact=8&amp;ved=0ahUKEwjp4Napn43MAhXlGqYKHWknDg8QjRwIBw&amp;url=http://www.naganooki.co.jp/ems_s/sekkei/ether.html&amp;psig=AFQjCNGv-IDfJBV-sd8TdytWwm60QGnBIA&amp;ust=146069292263958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9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ulti%20In%20Out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26" Type="http://schemas.openxmlformats.org/officeDocument/2006/relationships/image" Target="../media/image23.png"/><Relationship Id="rId3" Type="http://schemas.openxmlformats.org/officeDocument/2006/relationships/image" Target="../media/image6.jpeg"/><Relationship Id="rId21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hyperlink" Target="Check%20remotely%20by%20your%20smartphone!%20Programmable%20Controller%20FP7%20-%20Panasonic.mp4" TargetMode="External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24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microsoft.com/office/2007/relationships/hdphoto" Target="../media/hdphoto6.wdp"/><Relationship Id="rId28" Type="http://schemas.openxmlformats.org/officeDocument/2006/relationships/hyperlink" Target="&#12497;&#12490;&#12477;&#12491;&#12483;&#12463;%20&#12493;&#12483;&#12488;&#12527;&#12540;&#12463;&#12514;&#12540;&#12471;&#12519;&#12531;%20PLC&#12395;&#12424;&#12427;AC&#12469;&#12540;&#12508;&#12514;&#12540;&#12479;&#12398;&#22810;&#36600;&#21046;&#24481;%20%5b&#31532;20&#22238;%20&#27231;&#26800;&#35201;&#32032;&#25216;&#34899;&#23637;%5d%20-%20&#12497;&#12490;&#12477;&#12491;&#12483;&#12463;.mp4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hyperlink" Target="http://e-smile.panasonic-denko.co.jp/es/mkBook.php?iid=00019AD&amp;id=24292690&amp;key=fd316e093c4e0c4d4fd4318df2ef61955b436747" TargetMode="External"/><Relationship Id="rId14" Type="http://schemas.microsoft.com/office/2007/relationships/hdphoto" Target="../media/hdphoto4.wdp"/><Relationship Id="rId22" Type="http://schemas.openxmlformats.org/officeDocument/2006/relationships/image" Target="../media/image20.png"/><Relationship Id="rId27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-6668" y="2650554"/>
            <a:ext cx="9144000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 Released PLC product</a:t>
            </a:r>
          </a:p>
          <a:p>
            <a:pPr eaLnBrk="1" hangingPunct="1"/>
            <a:endParaRPr lang="en-US" altLang="ja-JP" sz="3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9" y="1392073"/>
            <a:ext cx="2526192" cy="373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6767"/>
            <a:ext cx="7776864" cy="533921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Overview of FP7 Motion Control Unit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0" y="5315851"/>
            <a:ext cx="2199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latin typeface="Arial" pitchFamily="34" charset="0"/>
                <a:cs typeface="Arial" pitchFamily="34" charset="0"/>
              </a:rPr>
              <a:t>EtherCAT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communication port</a:t>
            </a: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31532" y="1003425"/>
            <a:ext cx="2199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Status indicator LEDs</a:t>
            </a:r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>
            <a:off x="700632" y="2397291"/>
            <a:ext cx="855212" cy="37320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>
            <a:off x="700632" y="1616147"/>
            <a:ext cx="554961" cy="30818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2885704" y="692696"/>
            <a:ext cx="6164634" cy="5375595"/>
          </a:xfrm>
          <a:prstGeom prst="roundRect">
            <a:avLst>
              <a:gd name="adj" fmla="val 3384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altLang="en-US" sz="2400" b="1" u="sng" dirty="0">
                <a:solidFill>
                  <a:srgbClr val="A50021"/>
                </a:solidFill>
                <a:latin typeface="+mj-lt"/>
              </a:rPr>
              <a:t>Features of the Motion Control Unit</a:t>
            </a:r>
            <a:endParaRPr lang="en-US" altLang="en-US" sz="2400" b="1" u="sng" dirty="0">
              <a:solidFill>
                <a:srgbClr val="A50021"/>
              </a:solidFill>
              <a:latin typeface="+mj-lt"/>
              <a:ea typeface="HGPｺﾞｼｯｸE" pitchFamily="50" charset="-128"/>
            </a:endParaRPr>
          </a:p>
          <a:p>
            <a:pPr>
              <a:defRPr/>
            </a:pPr>
            <a:endParaRPr lang="en-US" altLang="en-US" sz="700" u="sng" dirty="0">
              <a:solidFill>
                <a:schemeClr val="accent2"/>
              </a:solidFill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sz="1600" u="sng" dirty="0" smtClean="0">
                <a:latin typeface="+mj-lt"/>
              </a:rPr>
              <a:t>•</a:t>
            </a:r>
            <a:r>
              <a:rPr lang="en-US" u="sng" dirty="0" smtClean="0">
                <a:latin typeface="+mj-lt"/>
              </a:rPr>
              <a:t> </a:t>
            </a:r>
            <a:r>
              <a:rPr lang="en-US" sz="1600" u="sng" dirty="0" err="1" smtClean="0">
                <a:latin typeface="+mj-lt"/>
              </a:rPr>
              <a:t>EtherCAT</a:t>
            </a:r>
            <a:r>
              <a:rPr lang="en-US" sz="1600" u="sng" dirty="0" smtClean="0">
                <a:latin typeface="+mj-lt"/>
              </a:rPr>
              <a:t> for the motion network</a:t>
            </a:r>
          </a:p>
          <a:p>
            <a:pPr>
              <a:defRPr/>
            </a:pPr>
            <a:r>
              <a:rPr lang="en-US" altLang="en-US" sz="1400" dirty="0">
                <a:latin typeface="+mj-lt"/>
              </a:rPr>
              <a:t>　　</a:t>
            </a:r>
            <a:r>
              <a:rPr lang="en-US" altLang="en-US" sz="1400" dirty="0" smtClean="0">
                <a:latin typeface="+mj-lt"/>
              </a:rPr>
              <a:t>Supported servo : MINAS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ja-JP" sz="1400" dirty="0" smtClean="0">
                <a:latin typeface="+mj-lt"/>
              </a:rPr>
              <a:t>A5B</a:t>
            </a:r>
            <a:endParaRPr lang="en-US" altLang="ja-JP" sz="14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endParaRPr lang="en-US" altLang="en-US" sz="7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600" u="sng" dirty="0" smtClean="0">
                <a:latin typeface="+mj-lt"/>
              </a:rPr>
              <a:t>• Number </a:t>
            </a:r>
            <a:r>
              <a:rPr lang="en-US" altLang="en-US" sz="1600" u="sng" dirty="0">
                <a:latin typeface="+mj-lt"/>
              </a:rPr>
              <a:t>of </a:t>
            </a:r>
            <a:r>
              <a:rPr lang="en-US" altLang="en-US" sz="1600" u="sng" dirty="0" smtClean="0">
                <a:latin typeface="+mj-lt"/>
              </a:rPr>
              <a:t>controllable axis : 64 max.</a:t>
            </a:r>
            <a:endParaRPr lang="en-US" altLang="en-US" sz="1600" u="sng" dirty="0">
              <a:latin typeface="+mj-lt"/>
            </a:endParaRPr>
          </a:p>
          <a:p>
            <a:pPr>
              <a:defRPr/>
            </a:pPr>
            <a:r>
              <a:rPr lang="en-US" altLang="en-US" sz="1400" dirty="0">
                <a:latin typeface="+mj-lt"/>
              </a:rPr>
              <a:t>　　</a:t>
            </a:r>
            <a:r>
              <a:rPr lang="en-US" altLang="en-US" sz="1400" dirty="0" smtClean="0">
                <a:latin typeface="+mj-lt"/>
              </a:rPr>
              <a:t>Each unit is capable of controlling 16</a:t>
            </a:r>
            <a:r>
              <a:rPr lang="en-US" altLang="en-US" sz="1400" dirty="0">
                <a:latin typeface="+mj-lt"/>
              </a:rPr>
              <a:t>, 32, or 64 </a:t>
            </a:r>
            <a:r>
              <a:rPr lang="en-US" altLang="en-US" sz="1400" dirty="0" smtClean="0">
                <a:latin typeface="+mj-lt"/>
              </a:rPr>
              <a:t>axis</a:t>
            </a:r>
            <a:endParaRPr lang="en-US" altLang="ja-JP" sz="1400" dirty="0">
              <a:latin typeface="+mj-lt"/>
              <a:ea typeface="HGPｺﾞｼｯｸE" pitchFamily="50" charset="-128"/>
            </a:endParaRPr>
          </a:p>
          <a:p>
            <a:pPr marL="263525" indent="-263525">
              <a:defRPr/>
            </a:pPr>
            <a:r>
              <a:rPr lang="en-US" altLang="en-US" sz="1400" dirty="0">
                <a:latin typeface="+mj-lt"/>
              </a:rPr>
              <a:t>　　</a:t>
            </a:r>
            <a:r>
              <a:rPr lang="en-US" altLang="ja-JP" sz="1400" dirty="0" smtClean="0">
                <a:latin typeface="+mj-lt"/>
              </a:rPr>
              <a:t>(Up to 14 motion control units can be supported by a CPU</a:t>
            </a:r>
            <a:r>
              <a:rPr lang="en-US" altLang="ja-JP" sz="1400" dirty="0" smtClean="0">
                <a:latin typeface="+mj-lt"/>
                <a:ea typeface="HGPｺﾞｼｯｸE" pitchFamily="50" charset="-128"/>
              </a:rPr>
              <a:t> </a:t>
            </a:r>
            <a:br>
              <a:rPr lang="en-US" altLang="ja-JP" sz="1400" dirty="0" smtClean="0">
                <a:latin typeface="+mj-lt"/>
                <a:ea typeface="HGPｺﾞｼｯｸE" pitchFamily="50" charset="-128"/>
              </a:rPr>
            </a:br>
            <a:r>
              <a:rPr lang="en-US" altLang="en-US" sz="1400" dirty="0" smtClean="0">
                <a:latin typeface="+mj-lt"/>
              </a:rPr>
              <a:t>The </a:t>
            </a:r>
            <a:r>
              <a:rPr lang="en-US" altLang="en-US" sz="1400" dirty="0">
                <a:latin typeface="+mj-lt"/>
              </a:rPr>
              <a:t>number of units that can be added is limited by the power </a:t>
            </a:r>
            <a:r>
              <a:rPr lang="en-US" altLang="en-US" sz="1400" dirty="0" smtClean="0">
                <a:latin typeface="+mj-lt"/>
              </a:rPr>
              <a:t>supply </a:t>
            </a:r>
            <a:br>
              <a:rPr lang="en-US" altLang="en-US" sz="1400" dirty="0" smtClean="0">
                <a:latin typeface="+mj-lt"/>
              </a:rPr>
            </a:br>
            <a:r>
              <a:rPr lang="en-US" altLang="en-US" sz="1400" dirty="0" smtClean="0">
                <a:latin typeface="+mj-lt"/>
              </a:rPr>
              <a:t>in </a:t>
            </a:r>
            <a:r>
              <a:rPr lang="en-US" altLang="en-US" sz="1400" dirty="0">
                <a:latin typeface="+mj-lt"/>
              </a:rPr>
              <a:t>use and ambient </a:t>
            </a:r>
            <a:r>
              <a:rPr lang="en-US" altLang="en-US" sz="1400" dirty="0" smtClean="0">
                <a:latin typeface="+mj-lt"/>
              </a:rPr>
              <a:t>temperature)</a:t>
            </a:r>
            <a:endParaRPr lang="en-US" altLang="en-US" sz="1400" dirty="0">
              <a:latin typeface="+mj-lt"/>
            </a:endParaRPr>
          </a:p>
          <a:p>
            <a:pPr>
              <a:defRPr/>
            </a:pPr>
            <a:endParaRPr lang="en-US" altLang="ja-JP" sz="7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600" u="sng" dirty="0" smtClean="0">
                <a:latin typeface="+mj-lt"/>
              </a:rPr>
              <a:t>• Up </a:t>
            </a:r>
            <a:r>
              <a:rPr lang="en-US" altLang="en-US" sz="1600" u="sng" dirty="0">
                <a:latin typeface="+mj-lt"/>
              </a:rPr>
              <a:t>to 32 virtual </a:t>
            </a:r>
            <a:r>
              <a:rPr lang="en-US" altLang="en-US" sz="1600" u="sng" dirty="0" smtClean="0">
                <a:latin typeface="+mj-lt"/>
              </a:rPr>
              <a:t>axis </a:t>
            </a:r>
            <a:r>
              <a:rPr lang="en-US" altLang="en-US" sz="1600" u="sng" dirty="0">
                <a:latin typeface="+mj-lt"/>
              </a:rPr>
              <a:t>can be </a:t>
            </a:r>
            <a:r>
              <a:rPr lang="en-US" altLang="en-US" sz="1600" u="sng" dirty="0" smtClean="0">
                <a:latin typeface="+mj-lt"/>
              </a:rPr>
              <a:t>used</a:t>
            </a:r>
            <a:endParaRPr lang="en-US" altLang="en-US" sz="1600" u="sng" dirty="0">
              <a:latin typeface="+mj-lt"/>
            </a:endParaRPr>
          </a:p>
          <a:p>
            <a:pPr>
              <a:defRPr/>
            </a:pPr>
            <a:r>
              <a:rPr lang="en-US" altLang="en-US" sz="1400" dirty="0">
                <a:latin typeface="+mj-lt"/>
              </a:rPr>
              <a:t>　　A virtual </a:t>
            </a:r>
            <a:r>
              <a:rPr lang="en-US" altLang="en-US" sz="1400" dirty="0" smtClean="0">
                <a:latin typeface="+mj-lt"/>
              </a:rPr>
              <a:t>axis </a:t>
            </a:r>
            <a:r>
              <a:rPr lang="en-US" altLang="en-US" sz="1400" dirty="0">
                <a:latin typeface="+mj-lt"/>
              </a:rPr>
              <a:t>is </a:t>
            </a:r>
            <a:r>
              <a:rPr lang="en-US" altLang="en-US" sz="1400" dirty="0" smtClean="0">
                <a:latin typeface="+mj-lt"/>
              </a:rPr>
              <a:t>available </a:t>
            </a:r>
            <a:r>
              <a:rPr lang="en-US" altLang="en-US" sz="1400" dirty="0">
                <a:latin typeface="+mj-lt"/>
              </a:rPr>
              <a:t>for every </a:t>
            </a:r>
            <a:r>
              <a:rPr lang="en-US" altLang="en-US" sz="1400" dirty="0" smtClean="0">
                <a:latin typeface="+mj-lt"/>
              </a:rPr>
              <a:t>two physical axis</a:t>
            </a:r>
            <a:endParaRPr lang="en-US" altLang="ja-JP" sz="14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endParaRPr lang="en-US" altLang="en-US" sz="7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600" u="sng" dirty="0" smtClean="0">
                <a:latin typeface="+mj-lt"/>
              </a:rPr>
              <a:t>• Synchronized </a:t>
            </a:r>
            <a:r>
              <a:rPr lang="en-US" altLang="en-US" sz="1600" u="sng" dirty="0">
                <a:latin typeface="+mj-lt"/>
              </a:rPr>
              <a:t>control of up to 32 groups is </a:t>
            </a:r>
            <a:r>
              <a:rPr lang="en-US" altLang="en-US" sz="1600" u="sng" dirty="0" smtClean="0">
                <a:latin typeface="+mj-lt"/>
              </a:rPr>
              <a:t>possible</a:t>
            </a:r>
            <a:endParaRPr lang="en-US" altLang="en-US" sz="1600" u="sng" dirty="0">
              <a:latin typeface="+mj-lt"/>
            </a:endParaRPr>
          </a:p>
          <a:p>
            <a:pPr marL="263525" indent="-263525">
              <a:defRPr/>
            </a:pPr>
            <a:r>
              <a:rPr lang="en-US" altLang="en-US" sz="1400" dirty="0">
                <a:latin typeface="+mj-lt"/>
              </a:rPr>
              <a:t>　　Up to 32 </a:t>
            </a:r>
            <a:r>
              <a:rPr lang="en-US" altLang="en-US" sz="1400" dirty="0" smtClean="0">
                <a:latin typeface="+mj-lt"/>
              </a:rPr>
              <a:t>axis </a:t>
            </a:r>
            <a:r>
              <a:rPr lang="en-US" altLang="en-US" sz="1400" dirty="0">
                <a:latin typeface="+mj-lt"/>
              </a:rPr>
              <a:t>can be synchronized across various controls (electronic </a:t>
            </a:r>
            <a:r>
              <a:rPr lang="en-US" altLang="en-US" sz="1400" dirty="0" smtClean="0">
                <a:latin typeface="+mj-lt"/>
              </a:rPr>
              <a:t/>
            </a:r>
            <a:br>
              <a:rPr lang="en-US" altLang="en-US" sz="1400" dirty="0" smtClean="0">
                <a:latin typeface="+mj-lt"/>
              </a:rPr>
            </a:br>
            <a:r>
              <a:rPr lang="en-US" altLang="en-US" sz="1400" dirty="0" smtClean="0">
                <a:latin typeface="+mj-lt"/>
              </a:rPr>
              <a:t>gear</a:t>
            </a:r>
            <a:r>
              <a:rPr lang="en-US" altLang="en-US" sz="1400" dirty="0">
                <a:latin typeface="+mj-lt"/>
              </a:rPr>
              <a:t>, electronic clutch, electronic cam</a:t>
            </a:r>
            <a:r>
              <a:rPr lang="en-US" altLang="en-US" sz="1400" dirty="0" smtClean="0">
                <a:latin typeface="+mj-lt"/>
              </a:rPr>
              <a:t>)</a:t>
            </a:r>
          </a:p>
          <a:p>
            <a:pPr marL="263525" indent="-263525">
              <a:defRPr/>
            </a:pPr>
            <a:r>
              <a:rPr lang="en-US" altLang="en-US" sz="1400" dirty="0">
                <a:latin typeface="+mj-lt"/>
              </a:rPr>
              <a:t>　　Up to 32 groups of synchronized control can be set </a:t>
            </a:r>
            <a:r>
              <a:rPr lang="en-US" altLang="en-US" sz="1400" dirty="0" smtClean="0">
                <a:latin typeface="+mj-lt"/>
              </a:rPr>
              <a:t>up</a:t>
            </a:r>
            <a:endParaRPr lang="en-US" altLang="en-US" sz="1400" dirty="0">
              <a:latin typeface="+mj-lt"/>
            </a:endParaRPr>
          </a:p>
          <a:p>
            <a:pPr>
              <a:defRPr/>
            </a:pPr>
            <a:endParaRPr lang="en-US" altLang="en-US" sz="7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600" u="sng" dirty="0" smtClean="0">
                <a:latin typeface="+mj-lt"/>
              </a:rPr>
              <a:t>• Positioning </a:t>
            </a:r>
            <a:r>
              <a:rPr lang="en-US" altLang="en-US" sz="1600" u="sng" dirty="0">
                <a:latin typeface="+mj-lt"/>
              </a:rPr>
              <a:t>data consisting of 1000 tables/axis can be </a:t>
            </a:r>
            <a:r>
              <a:rPr lang="en-US" altLang="en-US" sz="1600" u="sng" dirty="0" smtClean="0">
                <a:latin typeface="+mj-lt"/>
              </a:rPr>
              <a:t>used</a:t>
            </a:r>
            <a:endParaRPr lang="en-US" altLang="en-US" sz="1600" u="sng" dirty="0">
              <a:latin typeface="+mj-lt"/>
            </a:endParaRPr>
          </a:p>
          <a:p>
            <a:pPr>
              <a:defRPr/>
            </a:pPr>
            <a:r>
              <a:rPr lang="en-US" altLang="en-US" sz="1400" dirty="0">
                <a:latin typeface="+mj-lt"/>
              </a:rPr>
              <a:t>　　Up to 1000 tables of positioning data can be </a:t>
            </a:r>
            <a:r>
              <a:rPr lang="en-US" altLang="en-US" sz="1400" dirty="0" smtClean="0">
                <a:latin typeface="+mj-lt"/>
              </a:rPr>
              <a:t>configured using </a:t>
            </a:r>
            <a:r>
              <a:rPr lang="en-US" altLang="en-US" sz="1400" dirty="0">
                <a:latin typeface="+mj-lt"/>
              </a:rPr>
              <a:t>setting tool</a:t>
            </a:r>
          </a:p>
          <a:p>
            <a:pPr>
              <a:defRPr/>
            </a:pPr>
            <a:endParaRPr lang="en-US" altLang="en-US" sz="700" u="sng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600" u="sng" dirty="0" smtClean="0">
                <a:latin typeface="+mj-lt"/>
              </a:rPr>
              <a:t>• Supports </a:t>
            </a:r>
            <a:r>
              <a:rPr lang="en-US" altLang="en-US" sz="1600" u="sng" dirty="0">
                <a:latin typeface="+mj-lt"/>
              </a:rPr>
              <a:t>EtherCAT communications log </a:t>
            </a:r>
            <a:r>
              <a:rPr lang="en-US" altLang="en-US" sz="1600" u="sng" dirty="0" smtClean="0">
                <a:latin typeface="+mj-lt"/>
              </a:rPr>
              <a:t>collection</a:t>
            </a:r>
            <a:r>
              <a:rPr lang="en-US" altLang="en-US" sz="1200" dirty="0">
                <a:latin typeface="+mj-lt"/>
              </a:rPr>
              <a:t>　</a:t>
            </a:r>
            <a:endParaRPr lang="en-US" altLang="ja-JP" sz="12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400" dirty="0">
                <a:latin typeface="+mj-lt"/>
              </a:rPr>
              <a:t>　　EtherCAT communication packet data can be saved to SD </a:t>
            </a:r>
            <a:r>
              <a:rPr lang="en-US" altLang="en-US" sz="1400" dirty="0" smtClean="0">
                <a:latin typeface="+mj-lt"/>
              </a:rPr>
              <a:t>card</a:t>
            </a:r>
            <a:endParaRPr lang="en-US" altLang="ja-JP" sz="1400" dirty="0">
              <a:latin typeface="+mj-lt"/>
              <a:ea typeface="HGPｺﾞｼｯｸE" pitchFamily="50" charset="-128"/>
            </a:endParaRPr>
          </a:p>
          <a:p>
            <a:pPr>
              <a:defRPr/>
            </a:pPr>
            <a:r>
              <a:rPr lang="en-US" altLang="en-US" sz="1400" dirty="0">
                <a:latin typeface="+mj-lt"/>
              </a:rPr>
              <a:t>　　The data can be used to analyze causes of </a:t>
            </a:r>
            <a:r>
              <a:rPr lang="en-US" altLang="en-US" sz="1400" dirty="0" smtClean="0">
                <a:latin typeface="+mj-lt"/>
              </a:rPr>
              <a:t>errors</a:t>
            </a:r>
            <a:endParaRPr lang="en-US" altLang="en-US" sz="1400" dirty="0">
              <a:latin typeface="+mj-lt"/>
            </a:endParaRPr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V="1">
            <a:off x="1004390" y="4858603"/>
            <a:ext cx="496863" cy="45708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66528" y="1981875"/>
            <a:ext cx="10190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j-lt"/>
              </a:rPr>
              <a:t>SD card </a:t>
            </a:r>
            <a:r>
              <a:rPr lang="en-US" altLang="ja-JP" sz="1800" dirty="0" smtClean="0">
                <a:latin typeface="+mj-lt"/>
              </a:rPr>
              <a:t>slot</a:t>
            </a:r>
            <a:endParaRPr lang="en-US" altLang="ja-JP" sz="1800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64088" y="1314941"/>
            <a:ext cx="167526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*</a:t>
            </a:r>
            <a:r>
              <a:rPr lang="en-US" altLang="en-US" sz="1200" dirty="0">
                <a:solidFill>
                  <a:schemeClr val="tx1"/>
                </a:solidFill>
              </a:rPr>
              <a:t>Note*</a:t>
            </a:r>
          </a:p>
          <a:p>
            <a:r>
              <a:rPr lang="en-US" altLang="ja-JP" sz="1200" dirty="0">
                <a:solidFill>
                  <a:schemeClr val="tx1"/>
                </a:solidFill>
              </a:rPr>
              <a:t>Not </a:t>
            </a:r>
            <a:r>
              <a:rPr lang="en-US" altLang="ja-JP" sz="1200" dirty="0" err="1">
                <a:solidFill>
                  <a:schemeClr val="tx1"/>
                </a:solidFill>
              </a:rPr>
              <a:t>EtherCAT</a:t>
            </a:r>
            <a:r>
              <a:rPr lang="en-US" altLang="ja-JP" sz="1200" dirty="0">
                <a:solidFill>
                  <a:schemeClr val="tx1"/>
                </a:solidFill>
              </a:rPr>
              <a:t> master</a:t>
            </a:r>
            <a:r>
              <a:rPr lang="en-US" altLang="ja-JP" sz="1200" dirty="0" smtClean="0">
                <a:solidFill>
                  <a:schemeClr val="tx1"/>
                </a:solidFill>
              </a:rPr>
              <a:t>.</a:t>
            </a:r>
            <a:endParaRPr lang="en-US" altLang="ja-JP" sz="1200" dirty="0">
              <a:solidFill>
                <a:schemeClr val="tx1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33463" y="5986337"/>
            <a:ext cx="348845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*This requires that the CPU </a:t>
            </a:r>
            <a:r>
              <a:rPr lang="en-US" altLang="ja-JP" sz="1200" dirty="0" smtClean="0">
                <a:solidFill>
                  <a:schemeClr val="tx1"/>
                </a:solidFill>
              </a:rPr>
              <a:t>has an Ethernet port</a:t>
            </a:r>
            <a:endParaRPr lang="en-US" altLang="ja-JP" sz="1200" dirty="0">
              <a:solidFill>
                <a:schemeClr val="tx1"/>
              </a:solidFill>
              <a:ea typeface="HGP創英角ｺﾞｼｯｸUB" panose="020B0900000000000000" pitchFamily="50" charset="-128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106875" y="2711119"/>
            <a:ext cx="818865" cy="1023582"/>
          </a:xfrm>
          <a:prstGeom prst="wedgeRectCallout">
            <a:avLst>
              <a:gd name="adj1" fmla="val 123323"/>
              <a:gd name="adj2" fmla="val -2201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" b="98039" l="4762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" y="2766949"/>
            <a:ext cx="797655" cy="9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6767"/>
            <a:ext cx="7776864" cy="533921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Overview of the Motion Control Unit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92117" y="3789040"/>
            <a:ext cx="3919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  <a:latin typeface="+mj-lt"/>
              </a:rPr>
              <a:t>Operational status of motor is remotely monitored. More powerful preventative maintenance and historical management.</a:t>
            </a:r>
            <a:endParaRPr lang="en-US" altLang="en-US" sz="1600" dirty="0"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23528" y="45180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Through use of Web server function on FP7 CPU unit, </a:t>
            </a:r>
            <a:r>
              <a:rPr lang="en-US" altLang="ja-JP" sz="1200" dirty="0" smtClean="0"/>
              <a:t>it is possible to </a:t>
            </a:r>
            <a:r>
              <a:rPr lang="en-US" altLang="ja-JP" sz="1200" dirty="0"/>
              <a:t>remotely monitor items </a:t>
            </a:r>
            <a:r>
              <a:rPr lang="en-US" altLang="ja-JP" sz="1200" dirty="0" smtClean="0"/>
              <a:t>such </a:t>
            </a:r>
            <a:r>
              <a:rPr lang="en-US" altLang="ja-JP" sz="1200" dirty="0"/>
              <a:t>as torque, speed and position of the </a:t>
            </a:r>
            <a:r>
              <a:rPr lang="en-US" altLang="ja-JP" sz="1200" dirty="0" smtClean="0"/>
              <a:t>motor</a:t>
            </a:r>
            <a:endParaRPr lang="en-US" altLang="en-US" sz="1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60471" y="5296905"/>
            <a:ext cx="4697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>
                <a:solidFill>
                  <a:srgbClr val="0070C0"/>
                </a:solidFill>
                <a:latin typeface="+mj-lt"/>
              </a:rPr>
              <a:t>Remote I/O with amplifier’s general-purpose input</a:t>
            </a:r>
            <a:endParaRPr lang="en-US" altLang="ja-JP" sz="1600" dirty="0" smtClean="0">
              <a:solidFill>
                <a:srgbClr val="0070C0"/>
              </a:solidFill>
              <a:latin typeface="+mj-lt"/>
              <a:ea typeface="HGP創英角ｺﾞｼｯｸUB" panose="020B0900000000000000" pitchFamily="50" charset="-128"/>
            </a:endParaRPr>
          </a:p>
          <a:p>
            <a:r>
              <a:rPr lang="en-US" altLang="en-US" sz="1200" dirty="0" smtClean="0">
                <a:latin typeface="+mj-lt"/>
              </a:rPr>
              <a:t>Sensors are connected as remote I/O by using servo </a:t>
            </a:r>
          </a:p>
          <a:p>
            <a:r>
              <a:rPr lang="en-US" altLang="en-US" sz="1200" dirty="0" smtClean="0">
                <a:latin typeface="+mj-lt"/>
              </a:rPr>
              <a:t>amplifier’s external terminals “Input SI” and “Output SO”.</a:t>
            </a:r>
          </a:p>
          <a:p>
            <a:r>
              <a:rPr lang="en-US" altLang="en-US" sz="1200" dirty="0" smtClean="0">
                <a:latin typeface="+mj-lt"/>
              </a:rPr>
              <a:t>Total </a:t>
            </a:r>
            <a:r>
              <a:rPr lang="en-US" altLang="en-US" sz="1200" dirty="0" smtClean="0"/>
              <a:t>monitoring of </a:t>
            </a:r>
            <a:r>
              <a:rPr lang="en-US" altLang="en-US" sz="1200" dirty="0" smtClean="0">
                <a:latin typeface="+mj-lt"/>
              </a:rPr>
              <a:t>operation as well as </a:t>
            </a:r>
            <a:r>
              <a:rPr lang="en-US" altLang="en-US" sz="1200" dirty="0">
                <a:latin typeface="+mj-lt"/>
              </a:rPr>
              <a:t>peripheral sensors </a:t>
            </a:r>
            <a:r>
              <a:rPr lang="en-US" altLang="en-US" sz="1200" dirty="0" smtClean="0">
                <a:latin typeface="+mj-lt"/>
              </a:rPr>
              <a:t/>
            </a:r>
            <a:br>
              <a:rPr lang="en-US" altLang="en-US" sz="1200" dirty="0" smtClean="0">
                <a:latin typeface="+mj-lt"/>
              </a:rPr>
            </a:br>
            <a:r>
              <a:rPr lang="en-US" altLang="en-US" sz="1200" dirty="0" smtClean="0">
                <a:latin typeface="+mj-lt"/>
              </a:rPr>
              <a:t>can be </a:t>
            </a:r>
            <a:r>
              <a:rPr lang="en-US" altLang="en-US" sz="1200" dirty="0">
                <a:latin typeface="+mj-lt"/>
              </a:rPr>
              <a:t>achieved.</a:t>
            </a:r>
            <a:endParaRPr lang="en-US" altLang="ja-JP" sz="1200" dirty="0">
              <a:latin typeface="+mj-lt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427984" y="4365104"/>
            <a:ext cx="629860" cy="175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7" y="1322360"/>
            <a:ext cx="6752774" cy="15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5838268" y="1196752"/>
            <a:ext cx="100700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1100" b="1" dirty="0" smtClean="0">
                <a:latin typeface="+mj-lt"/>
              </a:rPr>
              <a:t>Virtual axis</a:t>
            </a:r>
          </a:p>
          <a:p>
            <a:pPr algn="ctr" eaLnBrk="1" hangingPunct="1"/>
            <a:r>
              <a:rPr lang="en-US" altLang="ja-JP" sz="2000" b="1" dirty="0" smtClean="0">
                <a:latin typeface="+mj-lt"/>
              </a:rPr>
              <a:t>32</a:t>
            </a:r>
            <a:r>
              <a:rPr lang="en-US" dirty="0" smtClean="0"/>
              <a:t> </a:t>
            </a:r>
            <a:r>
              <a:rPr lang="en-US" altLang="ja-JP" sz="2000" b="1" dirty="0" smtClean="0">
                <a:latin typeface="+mj-lt"/>
              </a:rPr>
              <a:t>axis</a:t>
            </a:r>
            <a:endParaRPr lang="en-US" altLang="en-US" sz="2000" b="1" dirty="0">
              <a:latin typeface="+mj-lt"/>
              <a:ea typeface="HGPｺﾞｼｯｸM" pitchFamily="50" charset="-128"/>
            </a:endParaRP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5822236" y="2306137"/>
            <a:ext cx="103906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1100" b="1" dirty="0">
                <a:solidFill>
                  <a:srgbClr val="00B0F0"/>
                </a:solidFill>
                <a:latin typeface="+mj-lt"/>
              </a:rPr>
              <a:t>Real axis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B0F0"/>
                </a:solidFill>
                <a:latin typeface="+mj-lt"/>
              </a:rPr>
              <a:t>64 </a:t>
            </a:r>
            <a:r>
              <a:rPr lang="en-US" altLang="en-US" sz="2000" b="1" dirty="0" smtClean="0">
                <a:solidFill>
                  <a:srgbClr val="00B0F0"/>
                </a:solidFill>
                <a:latin typeface="+mj-lt"/>
              </a:rPr>
              <a:t>axis</a:t>
            </a:r>
            <a:endParaRPr lang="en-US" altLang="en-US" sz="2000" b="1" dirty="0">
              <a:solidFill>
                <a:srgbClr val="00B0F0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6457" y="673532"/>
            <a:ext cx="882003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ja-JP" sz="1700" dirty="0">
                <a:solidFill>
                  <a:schemeClr val="bg1"/>
                </a:solidFill>
                <a:latin typeface="+mj-lt"/>
              </a:rPr>
              <a:t>A Single </a:t>
            </a:r>
            <a:r>
              <a:rPr lang="en-US" altLang="ja-JP" sz="1700" b="1" dirty="0">
                <a:solidFill>
                  <a:schemeClr val="bg1"/>
                </a:solidFill>
                <a:latin typeface="+mj-lt"/>
              </a:rPr>
              <a:t>FP7</a:t>
            </a:r>
            <a:r>
              <a:rPr lang="en-US" altLang="ja-JP" sz="1700" dirty="0">
                <a:solidFill>
                  <a:schemeClr val="bg1"/>
                </a:solidFill>
                <a:latin typeface="+mj-lt"/>
              </a:rPr>
              <a:t> Motion Control Unit can Control 64</a:t>
            </a:r>
            <a:r>
              <a:rPr lang="en-US" dirty="0" smtClean="0"/>
              <a:t> </a:t>
            </a:r>
            <a:r>
              <a:rPr lang="en-US" altLang="ja-JP" sz="1700" dirty="0" smtClean="0">
                <a:solidFill>
                  <a:schemeClr val="bg1"/>
                </a:solidFill>
                <a:latin typeface="+mj-lt"/>
              </a:rPr>
              <a:t>axis of MINAS A5B and 32 Virtual axes.</a:t>
            </a:r>
            <a:endParaRPr lang="en-US" altLang="en-US" sz="1700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00317" y="2924944"/>
            <a:ext cx="8736179" cy="8922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1409982" cy="4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1"/>
          <p:cNvSpPr txBox="1">
            <a:spLocks noChangeArrowheads="1"/>
          </p:cNvSpPr>
          <p:nvPr/>
        </p:nvSpPr>
        <p:spPr bwMode="auto">
          <a:xfrm>
            <a:off x="7020272" y="1394773"/>
            <a:ext cx="17235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chemeClr val="accent2"/>
                </a:solidFill>
                <a:latin typeface="+mj-lt"/>
              </a:rPr>
              <a:t>Total </a:t>
            </a:r>
          </a:p>
          <a:p>
            <a:pPr eaLnBrk="1" hangingPunct="1"/>
            <a:r>
              <a:rPr lang="en-US" altLang="ja-JP" sz="3600" b="1" dirty="0" smtClean="0">
                <a:solidFill>
                  <a:schemeClr val="accent2"/>
                </a:solidFill>
                <a:latin typeface="+mj-lt"/>
              </a:rPr>
              <a:t>96 axis</a:t>
            </a:r>
            <a:endParaRPr lang="en-US" altLang="en-US" sz="3600" b="1" dirty="0">
              <a:solidFill>
                <a:schemeClr val="accent2"/>
              </a:solidFill>
              <a:latin typeface="+mj-lt"/>
              <a:ea typeface="HGPｺﾞｼｯｸM" pitchFamily="50" charset="-128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456384" cy="24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987"/>
          <p:cNvSpPr txBox="1">
            <a:spLocks noChangeArrowheads="1"/>
          </p:cNvSpPr>
          <p:nvPr/>
        </p:nvSpPr>
        <p:spPr bwMode="auto">
          <a:xfrm>
            <a:off x="290373" y="2986235"/>
            <a:ext cx="388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r>
              <a:rPr lang="ja-JP" altLang="en-US" sz="1500" dirty="0" smtClean="0">
                <a:latin typeface="+mj-lt"/>
                <a:ea typeface="+mn-ea"/>
              </a:rPr>
              <a:t>・</a:t>
            </a:r>
            <a:r>
              <a:rPr lang="en-US" altLang="ja-JP" sz="1500" dirty="0">
                <a:latin typeface="+mj-lt"/>
                <a:ea typeface="+mn-ea"/>
              </a:rPr>
              <a:t>Up to 32 synchronous groups! </a:t>
            </a:r>
            <a:endParaRPr lang="en-US" altLang="ja-JP" sz="1500" dirty="0" smtClean="0">
              <a:latin typeface="+mj-lt"/>
              <a:ea typeface="+mn-ea"/>
            </a:endParaRPr>
          </a:p>
          <a:p>
            <a:pPr eaLnBrk="1" hangingPunct="1">
              <a:defRPr/>
            </a:pPr>
            <a:r>
              <a:rPr lang="en-US" altLang="ja-JP" sz="1500" dirty="0">
                <a:latin typeface="+mj-lt"/>
                <a:ea typeface="+mn-ea"/>
              </a:rPr>
              <a:t> </a:t>
            </a:r>
            <a:r>
              <a:rPr lang="en-US" altLang="ja-JP" sz="1500" dirty="0" smtClean="0">
                <a:latin typeface="+mj-lt"/>
                <a:ea typeface="+mn-ea"/>
              </a:rPr>
              <a:t>(</a:t>
            </a:r>
            <a:r>
              <a:rPr lang="en-US" altLang="ja-JP" sz="1500" dirty="0">
                <a:latin typeface="+mj-lt"/>
                <a:ea typeface="+mn-ea"/>
              </a:rPr>
              <a:t>32 groups of 2 </a:t>
            </a:r>
            <a:r>
              <a:rPr lang="en-US" altLang="ja-JP" sz="1500" dirty="0" smtClean="0">
                <a:latin typeface="+mj-lt"/>
                <a:ea typeface="+mn-ea"/>
              </a:rPr>
              <a:t>axis </a:t>
            </a:r>
            <a:r>
              <a:rPr lang="en-US" altLang="ja-JP" sz="1500" dirty="0">
                <a:latin typeface="+mj-lt"/>
                <a:ea typeface="+mn-ea"/>
              </a:rPr>
              <a:t>to 2 groups of 32 </a:t>
            </a:r>
            <a:r>
              <a:rPr lang="en-US" altLang="ja-JP" sz="1500" dirty="0" smtClean="0">
                <a:latin typeface="+mj-lt"/>
                <a:ea typeface="+mn-ea"/>
              </a:rPr>
              <a:t>axis)</a:t>
            </a:r>
          </a:p>
          <a:p>
            <a:pPr eaLnBrk="1" hangingPunct="1">
              <a:defRPr/>
            </a:pPr>
            <a:r>
              <a:rPr lang="ja-JP" altLang="en-US" sz="1500" dirty="0" smtClean="0">
                <a:latin typeface="+mj-lt"/>
                <a:ea typeface="+mn-ea"/>
              </a:rPr>
              <a:t>・</a:t>
            </a:r>
            <a:r>
              <a:rPr lang="en-US" altLang="ja-JP" sz="1500" dirty="0" smtClean="0">
                <a:latin typeface="+mj-lt"/>
                <a:ea typeface="+mn-ea"/>
              </a:rPr>
              <a:t>Control </a:t>
            </a:r>
            <a:r>
              <a:rPr lang="en-US" altLang="ja-JP" sz="1500" dirty="0">
                <a:latin typeface="+mj-lt"/>
                <a:ea typeface="+mn-ea"/>
              </a:rPr>
              <a:t>system: Cyclic position control</a:t>
            </a:r>
            <a:endParaRPr lang="en-US" altLang="ja-JP" sz="1500" dirty="0" smtClean="0">
              <a:latin typeface="+mj-lt"/>
              <a:ea typeface="+mn-ea"/>
            </a:endParaRPr>
          </a:p>
        </p:txBody>
      </p:sp>
      <p:sp>
        <p:nvSpPr>
          <p:cNvPr id="33" name="Text Box 987"/>
          <p:cNvSpPr txBox="1">
            <a:spLocks noChangeArrowheads="1"/>
          </p:cNvSpPr>
          <p:nvPr/>
        </p:nvSpPr>
        <p:spPr bwMode="auto">
          <a:xfrm>
            <a:off x="4283969" y="2979719"/>
            <a:ext cx="475252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r>
              <a:rPr lang="ja-JP" altLang="en-US" sz="1500" dirty="0" smtClean="0">
                <a:latin typeface="+mj-lt"/>
                <a:ea typeface="+mn-ea"/>
              </a:rPr>
              <a:t>・</a:t>
            </a:r>
            <a:r>
              <a:rPr lang="en-US" altLang="ja-JP" sz="1500" dirty="0">
                <a:latin typeface="+mj-lt"/>
                <a:ea typeface="+mn-ea"/>
              </a:rPr>
              <a:t>Positioning table: 1,000 </a:t>
            </a:r>
            <a:r>
              <a:rPr lang="en-US" altLang="ja-JP" sz="1500" dirty="0" smtClean="0">
                <a:latin typeface="+mj-lt"/>
                <a:ea typeface="+mn-ea"/>
              </a:rPr>
              <a:t>tables/axis</a:t>
            </a:r>
          </a:p>
          <a:p>
            <a:pPr marL="95250" indent="-95250" eaLnBrk="1" hangingPunct="1">
              <a:defRPr/>
            </a:pPr>
            <a:r>
              <a:rPr lang="ja-JP" altLang="en-US" sz="1500" dirty="0" smtClean="0">
                <a:latin typeface="+mj-lt"/>
                <a:ea typeface="+mn-ea"/>
              </a:rPr>
              <a:t>・</a:t>
            </a:r>
            <a:r>
              <a:rPr lang="en-US" altLang="ja-JP" sz="1500" dirty="0">
                <a:latin typeface="+mj-lt"/>
                <a:ea typeface="+mn-ea"/>
              </a:rPr>
              <a:t>Easy support of motion settings and test runs using dedicated software tool (Control Motion Integrator</a:t>
            </a:r>
            <a:r>
              <a:rPr lang="en-US" altLang="ja-JP" sz="1500" dirty="0" smtClean="0">
                <a:latin typeface="+mj-lt"/>
                <a:ea typeface="+mn-ea"/>
              </a:rPr>
              <a:t>)</a:t>
            </a:r>
            <a:endParaRPr lang="ja-JP" altLang="en-US" sz="1500" dirty="0" smtClean="0">
              <a:latin typeface="+mj-lt"/>
              <a:ea typeface="+mn-ea"/>
            </a:endParaRPr>
          </a:p>
        </p:txBody>
      </p:sp>
      <p:cxnSp>
        <p:nvCxnSpPr>
          <p:cNvPr id="34" name="直線矢印コネクタ 22"/>
          <p:cNvCxnSpPr/>
          <p:nvPr/>
        </p:nvCxnSpPr>
        <p:spPr>
          <a:xfrm>
            <a:off x="4404457" y="5840659"/>
            <a:ext cx="629860" cy="175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6"/>
          <p:cNvSpPr txBox="1">
            <a:spLocks noChangeArrowheads="1"/>
          </p:cNvSpPr>
          <p:nvPr/>
        </p:nvSpPr>
        <p:spPr bwMode="auto">
          <a:xfrm>
            <a:off x="207963" y="749017"/>
            <a:ext cx="677116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70C0"/>
                </a:solidFill>
                <a:latin typeface="+mj-lt"/>
              </a:rPr>
              <a:t>■</a:t>
            </a:r>
            <a:r>
              <a:rPr lang="en-US" altLang="en-US" sz="2000" b="1" dirty="0" smtClean="0">
                <a:solidFill>
                  <a:srgbClr val="0070C0"/>
                </a:solidFill>
                <a:latin typeface="+mj-lt"/>
              </a:rPr>
              <a:t>FP7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</a:rPr>
              <a:t> Motion control unit </a:t>
            </a:r>
            <a:r>
              <a:rPr lang="en-US" altLang="ja-JP" sz="2000" dirty="0" smtClean="0">
                <a:latin typeface="+mj-lt"/>
              </a:rPr>
              <a:t>EtherCAT type: 3 types</a:t>
            </a:r>
          </a:p>
          <a:p>
            <a:pPr eaLnBrk="1" hangingPunct="1">
              <a:defRPr/>
            </a:pP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>
                <a:latin typeface="+mj-lt"/>
              </a:rPr>
              <a:t>　　-16</a:t>
            </a:r>
            <a:r>
              <a:rPr lang="en-US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axis (AFP7MC16EC)</a:t>
            </a:r>
            <a:endParaRPr lang="en-US" altLang="ja-JP" sz="2000" dirty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>
                <a:latin typeface="+mj-lt"/>
              </a:rPr>
              <a:t>　　-32 </a:t>
            </a:r>
            <a:r>
              <a:rPr lang="en-US" altLang="en-US" sz="2000" dirty="0" smtClean="0">
                <a:latin typeface="+mj-lt"/>
              </a:rPr>
              <a:t>axis</a:t>
            </a:r>
            <a:r>
              <a:rPr lang="en-US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(AFP7MC32EC)</a:t>
            </a:r>
            <a:endParaRPr lang="en-US" altLang="ja-JP" sz="2000" dirty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>
                <a:latin typeface="+mj-lt"/>
              </a:rPr>
              <a:t>　　-64</a:t>
            </a:r>
            <a:r>
              <a:rPr lang="en-US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axis (AFP7MC64EC)</a:t>
            </a:r>
            <a:endParaRPr lang="en-US" altLang="ja-JP" sz="2000" dirty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■</a:t>
            </a:r>
            <a:r>
              <a:rPr lang="en-US" altLang="en-US" sz="2000" b="1" dirty="0">
                <a:solidFill>
                  <a:srgbClr val="0070C0"/>
                </a:solidFill>
                <a:latin typeface="+mj-lt"/>
              </a:rPr>
              <a:t>FP7</a:t>
            </a: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 Motion control setting tools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　　Control</a:t>
            </a:r>
            <a:r>
              <a:rPr lang="en-US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Motion Integrator English version</a:t>
            </a:r>
            <a:r>
              <a:rPr lang="en-US" dirty="0" smtClean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(AFPSMTEN)　　　　</a:t>
            </a:r>
            <a:endParaRPr lang="en-US" altLang="ja-JP" sz="2000" dirty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　　•</a:t>
            </a:r>
            <a:r>
              <a:rPr lang="ja-JP" altLang="en-US" sz="2000" dirty="0">
                <a:latin typeface="+mj-lt"/>
              </a:rPr>
              <a:t> </a:t>
            </a:r>
            <a:r>
              <a:rPr lang="en-US" altLang="en-US" sz="2000" dirty="0" smtClean="0">
                <a:latin typeface="+mj-lt"/>
              </a:rPr>
              <a:t>Downloadable free of charge from our website.</a:t>
            </a: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  <a:p>
            <a:pPr marL="501650" indent="-501650" eaLnBrk="1" hangingPunct="1">
              <a:defRPr/>
            </a:pPr>
            <a:r>
              <a:rPr lang="en-US" altLang="en-US" sz="2000" dirty="0" smtClean="0">
                <a:latin typeface="+mj-lt"/>
              </a:rPr>
              <a:t>　　• 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</a:rPr>
              <a:t>Only the EtherCAT communication setting portion</a:t>
            </a:r>
            <a:r>
              <a:rPr lang="en-US" altLang="en-US" sz="2000" dirty="0" smtClean="0">
                <a:latin typeface="+mj-lt"/>
              </a:rPr>
              <a:t> of the tool 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</a:rPr>
              <a:t>is provided as a key unit.</a:t>
            </a:r>
            <a:endParaRPr lang="en-US" altLang="ja-JP" sz="2000" dirty="0" smtClean="0">
              <a:solidFill>
                <a:srgbClr val="FF0000"/>
              </a:solidFill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>
                <a:latin typeface="+mj-lt"/>
              </a:rPr>
              <a:t>　　　AFPSMTKEY (USB dongle) is required.</a:t>
            </a: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  <a:p>
            <a:pPr marL="476250" indent="-476250" eaLnBrk="1" hangingPunct="1">
              <a:defRPr/>
            </a:pPr>
            <a:r>
              <a:rPr lang="en-US" altLang="en-US" sz="2000" dirty="0" smtClean="0">
                <a:latin typeface="+mj-lt"/>
              </a:rPr>
              <a:t>　　• After installation, 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</a:rPr>
              <a:t>the tool can be used for 60 days without the key unit.</a:t>
            </a: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endParaRPr lang="en-US" altLang="ja-JP" sz="2000" dirty="0">
              <a:latin typeface="+mj-lt"/>
              <a:ea typeface="HGPｺﾞｼｯｸE" panose="020B0900000000000000" pitchFamily="50" charset="-128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70C0"/>
                </a:solidFill>
                <a:latin typeface="+mj-lt"/>
              </a:rPr>
              <a:t>■Programming tools　</a:t>
            </a:r>
            <a:r>
              <a:rPr lang="en-US" altLang="en-US" sz="2000" b="1" dirty="0" smtClean="0">
                <a:solidFill>
                  <a:srgbClr val="0070C0"/>
                </a:solidFill>
                <a:latin typeface="+mj-lt"/>
              </a:rPr>
              <a:t>FPWIN-GR7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en-US" sz="2000" b="1" dirty="0" smtClean="0">
                <a:solidFill>
                  <a:srgbClr val="0070C0"/>
                </a:solidFill>
                <a:latin typeface="+mj-lt"/>
              </a:rPr>
              <a:t>FPWIN-Pro7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　　Supports motion control units</a:t>
            </a:r>
            <a:endParaRPr lang="en-US" altLang="ja-JP" sz="2000" dirty="0" smtClean="0">
              <a:latin typeface="+mj-lt"/>
              <a:ea typeface="HGPｺﾞｼｯｸE" panose="020B0900000000000000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7963" y="137568"/>
            <a:ext cx="731678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en-US" sz="2800" kern="0" dirty="0"/>
              <a:t>Product </a:t>
            </a:r>
            <a:r>
              <a:rPr lang="en-US" altLang="en-US" sz="2800" kern="0" dirty="0" smtClean="0"/>
              <a:t>Lineup of Motion Control Unit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79" y="4731259"/>
            <a:ext cx="856109" cy="57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6069730" y="5088525"/>
            <a:ext cx="30250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u="sng" dirty="0" smtClean="0">
                <a:latin typeface="Arial" pitchFamily="34" charset="0"/>
                <a:cs typeface="Arial" pitchFamily="34" charset="0"/>
              </a:rPr>
              <a:t>Supplementary explanation</a:t>
            </a:r>
          </a:p>
          <a:p>
            <a:pPr marL="95250" indent="-95250" eaLnBrk="1" hangingPunct="1">
              <a:defRPr/>
            </a:pP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• The key unit is not required when setting motion</a:t>
            </a:r>
            <a:endParaRPr lang="en-US" altLang="ja-JP" sz="1100" dirty="0" smtClean="0">
              <a:latin typeface="Arial" pitchFamily="34" charset="0"/>
              <a:ea typeface="HGPｺﾞｼｯｸE" panose="020B0900000000000000" pitchFamily="50" charset="-128"/>
              <a:cs typeface="Arial" pitchFamily="34" charset="0"/>
            </a:endParaRPr>
          </a:p>
          <a:p>
            <a:pPr marL="95250" indent="-95250" eaLnBrk="1" hangingPunct="1">
              <a:defRPr/>
            </a:pP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• The key unit runs regardless of which PC it is used with</a:t>
            </a:r>
            <a:endParaRPr lang="en-US" altLang="ja-JP" sz="1100" dirty="0" smtClean="0">
              <a:latin typeface="Arial" pitchFamily="34" charset="0"/>
              <a:ea typeface="HGPｺﾞｼｯｸE" panose="020B0900000000000000" pitchFamily="50" charset="-128"/>
              <a:cs typeface="Arial" pitchFamily="34" charset="0"/>
            </a:endParaRPr>
          </a:p>
          <a:p>
            <a:pPr marL="95250" indent="-95250" eaLnBrk="1" hangingPunct="1">
              <a:defRPr/>
            </a:pP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• For control using two PCs simultaneously, additional key unit is required</a:t>
            </a:r>
          </a:p>
          <a:p>
            <a:pPr eaLnBrk="1" hangingPunct="1">
              <a:defRPr/>
            </a:pPr>
            <a:r>
              <a:rPr lang="en-US" altLang="ja-JP" sz="1100" dirty="0" smtClean="0">
                <a:latin typeface="Arial" pitchFamily="34" charset="0"/>
                <a:ea typeface="HGPｺﾞｼｯｸE" panose="020B0900000000000000" pitchFamily="50" charset="-128"/>
                <a:cs typeface="Arial" pitchFamily="34" charset="0"/>
              </a:rPr>
              <a:t> </a:t>
            </a: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• Can be used as a trial version.</a:t>
            </a:r>
            <a:endParaRPr lang="en-US" altLang="ja-JP" sz="1100" dirty="0" smtClean="0">
              <a:latin typeface="Arial" pitchFamily="34" charset="0"/>
              <a:ea typeface="HGPｺﾞｼｯｸE" panose="020B0900000000000000" pitchFamily="50" charset="-128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14" y="1268760"/>
            <a:ext cx="148358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4480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28" y="2852936"/>
            <a:ext cx="1841344" cy="178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3"/>
            <a:ext cx="1008112" cy="30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ctrTitle"/>
          </p:nvPr>
        </p:nvSpPr>
        <p:spPr>
          <a:xfrm>
            <a:off x="77787" y="78581"/>
            <a:ext cx="5189537" cy="470099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System Configuration Example</a:t>
            </a:r>
          </a:p>
        </p:txBody>
      </p:sp>
      <p:sp>
        <p:nvSpPr>
          <p:cNvPr id="5" name="Text Box 94"/>
          <p:cNvSpPr txBox="1">
            <a:spLocks noChangeArrowheads="1"/>
          </p:cNvSpPr>
          <p:nvPr/>
        </p:nvSpPr>
        <p:spPr bwMode="auto">
          <a:xfrm>
            <a:off x="764848" y="823197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  <a:cs typeface="Arial" pitchFamily="34" charset="0"/>
              </a:rPr>
              <a:t>FP7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CPU unit</a:t>
            </a:r>
          </a:p>
        </p:txBody>
      </p:sp>
      <p:cxnSp>
        <p:nvCxnSpPr>
          <p:cNvPr id="6" name="AutoShape 97"/>
          <p:cNvCxnSpPr>
            <a:cxnSpLocks noChangeShapeType="1"/>
            <a:stCxn id="50" idx="1"/>
            <a:endCxn id="60" idx="1"/>
          </p:cNvCxnSpPr>
          <p:nvPr/>
        </p:nvCxnSpPr>
        <p:spPr bwMode="auto">
          <a:xfrm flipH="1" flipV="1">
            <a:off x="798513" y="1957388"/>
            <a:ext cx="96837" cy="2778125"/>
          </a:xfrm>
          <a:prstGeom prst="bentConnector5">
            <a:avLst>
              <a:gd name="adj1" fmla="val -236079"/>
              <a:gd name="adj2" fmla="val 49764"/>
              <a:gd name="adj3" fmla="val 336079"/>
            </a:avLst>
          </a:prstGeom>
          <a:noFill/>
          <a:ln w="508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198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454150"/>
            <a:ext cx="5254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9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454150"/>
            <a:ext cx="527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0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454150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201"/>
          <p:cNvSpPr>
            <a:spLocks/>
          </p:cNvSpPr>
          <p:nvPr/>
        </p:nvSpPr>
        <p:spPr bwMode="auto">
          <a:xfrm>
            <a:off x="5978525" y="1584325"/>
            <a:ext cx="492125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Freeform 202"/>
          <p:cNvSpPr>
            <a:spLocks/>
          </p:cNvSpPr>
          <p:nvPr/>
        </p:nvSpPr>
        <p:spPr bwMode="auto">
          <a:xfrm>
            <a:off x="6437313" y="1584325"/>
            <a:ext cx="493712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" name="Picture 203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454150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04"/>
          <p:cNvSpPr>
            <a:spLocks noChangeShapeType="1"/>
          </p:cNvSpPr>
          <p:nvPr/>
        </p:nvSpPr>
        <p:spPr bwMode="auto">
          <a:xfrm>
            <a:off x="6997700" y="1736725"/>
            <a:ext cx="1246188" cy="0"/>
          </a:xfrm>
          <a:prstGeom prst="line">
            <a:avLst/>
          </a:prstGeom>
          <a:noFill/>
          <a:ln w="25400">
            <a:solidFill>
              <a:srgbClr val="CC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AutoShape 220"/>
          <p:cNvSpPr>
            <a:spLocks/>
          </p:cNvSpPr>
          <p:nvPr/>
        </p:nvSpPr>
        <p:spPr bwMode="auto">
          <a:xfrm rot="5400000">
            <a:off x="7200900" y="1414463"/>
            <a:ext cx="215900" cy="2736850"/>
          </a:xfrm>
          <a:prstGeom prst="rightBrace">
            <a:avLst>
              <a:gd name="adj1" fmla="val 1056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ea typeface="HGP創英角ｺﾞｼｯｸUB" pitchFamily="50" charset="-128"/>
            </a:endParaRPr>
          </a:p>
        </p:txBody>
      </p:sp>
      <p:sp>
        <p:nvSpPr>
          <p:cNvPr id="15" name="Text Box 221"/>
          <p:cNvSpPr txBox="1">
            <a:spLocks noChangeArrowheads="1"/>
          </p:cNvSpPr>
          <p:nvPr/>
        </p:nvSpPr>
        <p:spPr bwMode="auto">
          <a:xfrm>
            <a:off x="6889750" y="2819400"/>
            <a:ext cx="1052189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+mj-lt"/>
              </a:rPr>
              <a:t>16 to 64 </a:t>
            </a:r>
            <a:r>
              <a:rPr lang="en-US" altLang="ja-JP" sz="1200" dirty="0" smtClean="0">
                <a:latin typeface="+mj-lt"/>
              </a:rPr>
              <a:t>axis</a:t>
            </a:r>
            <a:endParaRPr lang="en-US" altLang="ja-JP" sz="1200" dirty="0">
              <a:latin typeface="+mj-lt"/>
            </a:endParaRPr>
          </a:p>
        </p:txBody>
      </p:sp>
      <p:pic>
        <p:nvPicPr>
          <p:cNvPr id="16" name="Picture 223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098675"/>
            <a:ext cx="5254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4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098675"/>
            <a:ext cx="527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5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098675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226"/>
          <p:cNvSpPr>
            <a:spLocks/>
          </p:cNvSpPr>
          <p:nvPr/>
        </p:nvSpPr>
        <p:spPr bwMode="auto">
          <a:xfrm>
            <a:off x="5978525" y="2228850"/>
            <a:ext cx="492125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Freeform 227"/>
          <p:cNvSpPr>
            <a:spLocks/>
          </p:cNvSpPr>
          <p:nvPr/>
        </p:nvSpPr>
        <p:spPr bwMode="auto">
          <a:xfrm>
            <a:off x="6437313" y="2228850"/>
            <a:ext cx="493712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1" name="Picture 228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098675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229"/>
          <p:cNvSpPr>
            <a:spLocks noChangeShapeType="1"/>
          </p:cNvSpPr>
          <p:nvPr/>
        </p:nvSpPr>
        <p:spPr bwMode="auto">
          <a:xfrm>
            <a:off x="6997700" y="2381250"/>
            <a:ext cx="1246188" cy="0"/>
          </a:xfrm>
          <a:prstGeom prst="line">
            <a:avLst/>
          </a:prstGeom>
          <a:noFill/>
          <a:ln w="25400">
            <a:solidFill>
              <a:srgbClr val="CC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23" name="AutoShape 230"/>
          <p:cNvCxnSpPr>
            <a:cxnSpLocks noChangeShapeType="1"/>
            <a:stCxn id="16" idx="1"/>
            <a:endCxn id="12" idx="2"/>
          </p:cNvCxnSpPr>
          <p:nvPr/>
        </p:nvCxnSpPr>
        <p:spPr bwMode="auto">
          <a:xfrm rot="10800000" flipH="1">
            <a:off x="5846763" y="1936750"/>
            <a:ext cx="2640012" cy="403225"/>
          </a:xfrm>
          <a:prstGeom prst="bentConnector4">
            <a:avLst>
              <a:gd name="adj1" fmla="val -8657"/>
              <a:gd name="adj2" fmla="val 79921"/>
            </a:avLst>
          </a:prstGeom>
          <a:noFill/>
          <a:ln w="25400">
            <a:solidFill>
              <a:srgbClr val="CC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1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092450"/>
            <a:ext cx="5254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2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092450"/>
            <a:ext cx="527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3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092450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34"/>
          <p:cNvSpPr>
            <a:spLocks/>
          </p:cNvSpPr>
          <p:nvPr/>
        </p:nvSpPr>
        <p:spPr bwMode="auto">
          <a:xfrm>
            <a:off x="5915025" y="3222625"/>
            <a:ext cx="492125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Freeform 235"/>
          <p:cNvSpPr>
            <a:spLocks/>
          </p:cNvSpPr>
          <p:nvPr/>
        </p:nvSpPr>
        <p:spPr bwMode="auto">
          <a:xfrm>
            <a:off x="6373813" y="3222625"/>
            <a:ext cx="493712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9" name="Picture 236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092450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237"/>
          <p:cNvSpPr>
            <a:spLocks noChangeShapeType="1"/>
          </p:cNvSpPr>
          <p:nvPr/>
        </p:nvSpPr>
        <p:spPr bwMode="auto">
          <a:xfrm>
            <a:off x="6934200" y="3375025"/>
            <a:ext cx="1246188" cy="0"/>
          </a:xfrm>
          <a:prstGeom prst="line">
            <a:avLst/>
          </a:prstGeom>
          <a:noFill/>
          <a:ln w="25400">
            <a:solidFill>
              <a:srgbClr val="CC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" name="Picture 239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736975"/>
            <a:ext cx="5254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40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736975"/>
            <a:ext cx="527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41" descr="MINAS A5シリー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736975"/>
            <a:ext cx="525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242"/>
          <p:cNvSpPr>
            <a:spLocks/>
          </p:cNvSpPr>
          <p:nvPr/>
        </p:nvSpPr>
        <p:spPr bwMode="auto">
          <a:xfrm>
            <a:off x="5915025" y="3867150"/>
            <a:ext cx="492125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Freeform 243"/>
          <p:cNvSpPr>
            <a:spLocks/>
          </p:cNvSpPr>
          <p:nvPr/>
        </p:nvSpPr>
        <p:spPr bwMode="auto">
          <a:xfrm>
            <a:off x="6373813" y="3867150"/>
            <a:ext cx="493712" cy="66675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2147483647 h 91"/>
              <a:gd name="T4" fmla="*/ 2147483647 w 544"/>
              <a:gd name="T5" fmla="*/ 0 h 91"/>
              <a:gd name="T6" fmla="*/ 2147483647 w 5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4" h="91">
                <a:moveTo>
                  <a:pt x="0" y="91"/>
                </a:moveTo>
                <a:lnTo>
                  <a:pt x="272" y="91"/>
                </a:lnTo>
                <a:lnTo>
                  <a:pt x="272" y="0"/>
                </a:lnTo>
                <a:lnTo>
                  <a:pt x="544" y="0"/>
                </a:lnTo>
              </a:path>
            </a:pathLst>
          </a:custGeom>
          <a:noFill/>
          <a:ln w="25400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6" name="AutoShape 244"/>
          <p:cNvCxnSpPr>
            <a:cxnSpLocks noChangeShapeType="1"/>
            <a:stCxn id="31" idx="1"/>
            <a:endCxn id="29" idx="2"/>
          </p:cNvCxnSpPr>
          <p:nvPr/>
        </p:nvCxnSpPr>
        <p:spPr bwMode="auto">
          <a:xfrm rot="10800000" flipH="1">
            <a:off x="5783263" y="3575050"/>
            <a:ext cx="2640012" cy="403225"/>
          </a:xfrm>
          <a:prstGeom prst="bentConnector4">
            <a:avLst>
              <a:gd name="adj1" fmla="val -8657"/>
              <a:gd name="adj2" fmla="val 79921"/>
            </a:avLst>
          </a:prstGeom>
          <a:noFill/>
          <a:ln w="25400">
            <a:solidFill>
              <a:srgbClr val="CC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247"/>
          <p:cNvSpPr txBox="1">
            <a:spLocks noChangeArrowheads="1"/>
          </p:cNvSpPr>
          <p:nvPr/>
        </p:nvSpPr>
        <p:spPr bwMode="auto">
          <a:xfrm>
            <a:off x="414338" y="5272742"/>
            <a:ext cx="63946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Setting tool (</a:t>
            </a:r>
            <a:r>
              <a:rPr lang="en-US" altLang="ja-JP" sz="1800" b="1" dirty="0">
                <a:solidFill>
                  <a:srgbClr val="0070C0"/>
                </a:solidFill>
                <a:latin typeface="+mj-lt"/>
              </a:rPr>
              <a:t>Control Motion Integrator</a:t>
            </a:r>
            <a:r>
              <a:rPr lang="en-US" altLang="en-US" sz="1800" b="1" dirty="0">
                <a:latin typeface="+mj-lt"/>
              </a:rPr>
              <a:t>)</a:t>
            </a:r>
            <a:endParaRPr lang="en-US" altLang="en-US" sz="1800" b="1" dirty="0">
              <a:latin typeface="+mj-lt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　• Positioning, synchronization setting, axis operation setting</a:t>
            </a:r>
            <a:endParaRPr lang="en-US" altLang="ja-JP" sz="1800" dirty="0">
              <a:latin typeface="+mj-lt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　• Tool operation (test operation mode)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　• Various monitors</a:t>
            </a:r>
          </a:p>
        </p:txBody>
      </p:sp>
      <p:sp>
        <p:nvSpPr>
          <p:cNvPr id="39" name="Text Box 265"/>
          <p:cNvSpPr txBox="1">
            <a:spLocks noChangeArrowheads="1"/>
          </p:cNvSpPr>
          <p:nvPr/>
        </p:nvSpPr>
        <p:spPr bwMode="auto">
          <a:xfrm>
            <a:off x="2887663" y="715963"/>
            <a:ext cx="3158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Motion Control 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(16, 32, or </a:t>
            </a:r>
            <a:r>
              <a:rPr lang="en-US" altLang="en-US" sz="1800" b="1" u="sng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64 axis per unit</a:t>
            </a:r>
            <a:r>
              <a:rPr lang="en-US" altLang="en-US" sz="18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40" name="AutoShape 266"/>
          <p:cNvCxnSpPr>
            <a:cxnSpLocks noChangeShapeType="1"/>
          </p:cNvCxnSpPr>
          <p:nvPr/>
        </p:nvCxnSpPr>
        <p:spPr bwMode="auto">
          <a:xfrm rot="10800000" flipV="1">
            <a:off x="2152650" y="1012825"/>
            <a:ext cx="727075" cy="454025"/>
          </a:xfrm>
          <a:prstGeom prst="bentConnector2">
            <a:avLst/>
          </a:prstGeom>
          <a:noFill/>
          <a:ln w="25400">
            <a:solidFill>
              <a:srgbClr val="3366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267"/>
          <p:cNvCxnSpPr>
            <a:cxnSpLocks noChangeShapeType="1"/>
          </p:cNvCxnSpPr>
          <p:nvPr/>
        </p:nvCxnSpPr>
        <p:spPr bwMode="auto">
          <a:xfrm rot="10800000" flipV="1">
            <a:off x="2436813" y="1012825"/>
            <a:ext cx="295275" cy="454025"/>
          </a:xfrm>
          <a:prstGeom prst="bentConnector2">
            <a:avLst/>
          </a:prstGeom>
          <a:noFill/>
          <a:ln w="25400">
            <a:solidFill>
              <a:srgbClr val="3366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268"/>
          <p:cNvCxnSpPr>
            <a:cxnSpLocks noChangeShapeType="1"/>
            <a:stCxn id="24" idx="1"/>
          </p:cNvCxnSpPr>
          <p:nvPr/>
        </p:nvCxnSpPr>
        <p:spPr bwMode="auto">
          <a:xfrm rot="10800000">
            <a:off x="2141538" y="2401888"/>
            <a:ext cx="3641725" cy="931862"/>
          </a:xfrm>
          <a:prstGeom prst="bentConnector2">
            <a:avLst/>
          </a:prstGeom>
          <a:noFill/>
          <a:ln w="25400">
            <a:solidFill>
              <a:srgbClr val="CC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69"/>
          <p:cNvCxnSpPr>
            <a:cxnSpLocks noChangeShapeType="1"/>
            <a:stCxn id="7" idx="1"/>
          </p:cNvCxnSpPr>
          <p:nvPr/>
        </p:nvCxnSpPr>
        <p:spPr bwMode="auto">
          <a:xfrm rot="10800000" flipV="1">
            <a:off x="2144713" y="1695450"/>
            <a:ext cx="3702050" cy="520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CC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294"/>
          <p:cNvSpPr txBox="1">
            <a:spLocks noChangeArrowheads="1"/>
          </p:cNvSpPr>
          <p:nvPr/>
        </p:nvSpPr>
        <p:spPr bwMode="auto">
          <a:xfrm>
            <a:off x="1863725" y="4422775"/>
            <a:ext cx="2467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  <a:cs typeface="Arial" pitchFamily="34" charset="0"/>
              </a:rPr>
              <a:t>FP7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 programming tool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　　　 (</a:t>
            </a:r>
            <a:r>
              <a:rPr lang="en-US" altLang="ja-JP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FPWIN-GR7</a:t>
            </a:r>
            <a:r>
              <a:rPr lang="en-US" altLang="en-US" sz="1800" dirty="0">
                <a:latin typeface="Arial" pitchFamily="34" charset="0"/>
                <a:cs typeface="Arial" pitchFamily="34" charset="0"/>
              </a:rPr>
              <a:t>)</a:t>
            </a:r>
            <a:endParaRPr lang="en-US" altLang="ja-JP" sz="1800" dirty="0">
              <a:latin typeface="Arial" pitchFamily="34" charset="0"/>
              <a:ea typeface="HGPｺﾞｼｯｸE" pitchFamily="50" charset="-128"/>
              <a:cs typeface="Arial" pitchFamily="34" charset="0"/>
            </a:endParaRPr>
          </a:p>
        </p:txBody>
      </p:sp>
      <p:sp>
        <p:nvSpPr>
          <p:cNvPr id="47" name="Text Box 98"/>
          <p:cNvSpPr txBox="1">
            <a:spLocks noChangeArrowheads="1"/>
          </p:cNvSpPr>
          <p:nvPr/>
        </p:nvSpPr>
        <p:spPr bwMode="auto">
          <a:xfrm>
            <a:off x="77788" y="2654300"/>
            <a:ext cx="17905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Arial" pitchFamily="34" charset="0"/>
                <a:cs typeface="Arial" pitchFamily="34" charset="0"/>
              </a:rPr>
              <a:t>Ethernet/USB/COM</a:t>
            </a:r>
          </a:p>
        </p:txBody>
      </p:sp>
      <p:sp>
        <p:nvSpPr>
          <p:cNvPr id="48" name="Text Box 298"/>
          <p:cNvSpPr txBox="1">
            <a:spLocks noChangeArrowheads="1"/>
          </p:cNvSpPr>
          <p:nvPr/>
        </p:nvSpPr>
        <p:spPr bwMode="auto">
          <a:xfrm>
            <a:off x="-31532" y="3506788"/>
            <a:ext cx="406794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Setting </a:t>
            </a:r>
            <a:r>
              <a:rPr lang="en-US" alt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alt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Motion </a:t>
            </a:r>
            <a:r>
              <a:rPr lang="en-US" alt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 unit </a:t>
            </a:r>
            <a:r>
              <a:rPr lang="en-US" alt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 be transferred </a:t>
            </a:r>
            <a:r>
              <a:rPr lang="en-US" alt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 saved in </a:t>
            </a:r>
            <a:r>
              <a:rPr lang="en-US" alt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motion </a:t>
            </a:r>
            <a:r>
              <a:rPr lang="en-US" alt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lang="en-US" alt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unit</a:t>
            </a:r>
            <a:endParaRPr lang="en-US" alt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aptop"/>
          <p:cNvSpPr>
            <a:spLocks noEditPoints="1" noChangeArrowheads="1"/>
          </p:cNvSpPr>
          <p:nvPr/>
        </p:nvSpPr>
        <p:spPr bwMode="auto">
          <a:xfrm>
            <a:off x="727075" y="4508500"/>
            <a:ext cx="1081088" cy="684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" name="laptop"/>
          <p:cNvSpPr>
            <a:spLocks noEditPoints="1" noChangeArrowheads="1"/>
          </p:cNvSpPr>
          <p:nvPr/>
        </p:nvSpPr>
        <p:spPr bwMode="auto">
          <a:xfrm>
            <a:off x="6684963" y="815975"/>
            <a:ext cx="687387" cy="487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Text Box 294"/>
          <p:cNvSpPr txBox="1">
            <a:spLocks noChangeArrowheads="1"/>
          </p:cNvSpPr>
          <p:nvPr/>
        </p:nvSpPr>
        <p:spPr bwMode="auto">
          <a:xfrm>
            <a:off x="7361238" y="849313"/>
            <a:ext cx="123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+mj-lt"/>
              </a:rPr>
              <a:t>PanaTerm</a:t>
            </a:r>
            <a:endParaRPr lang="en-US" altLang="ja-JP" sz="1800" dirty="0">
              <a:latin typeface="+mj-lt"/>
            </a:endParaRPr>
          </a:p>
        </p:txBody>
      </p:sp>
      <p:cxnSp>
        <p:nvCxnSpPr>
          <p:cNvPr id="53" name="直線コネクタ 52"/>
          <p:cNvCxnSpPr>
            <a:stCxn id="9" idx="0"/>
          </p:cNvCxnSpPr>
          <p:nvPr/>
        </p:nvCxnSpPr>
        <p:spPr bwMode="auto">
          <a:xfrm flipH="1" flipV="1">
            <a:off x="7094538" y="1303338"/>
            <a:ext cx="1587" cy="150812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98"/>
          <p:cNvSpPr txBox="1">
            <a:spLocks noChangeArrowheads="1"/>
          </p:cNvSpPr>
          <p:nvPr/>
        </p:nvSpPr>
        <p:spPr bwMode="auto">
          <a:xfrm>
            <a:off x="7272338" y="1389063"/>
            <a:ext cx="31579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latin typeface="+mj-lt"/>
              </a:rPr>
              <a:t>USB</a:t>
            </a:r>
          </a:p>
        </p:txBody>
      </p:sp>
      <p:grpSp>
        <p:nvGrpSpPr>
          <p:cNvPr id="55" name="グループ化 1"/>
          <p:cNvGrpSpPr>
            <a:grpSpLocks/>
          </p:cNvGrpSpPr>
          <p:nvPr/>
        </p:nvGrpSpPr>
        <p:grpSpPr bwMode="auto">
          <a:xfrm>
            <a:off x="798513" y="1443038"/>
            <a:ext cx="1785937" cy="1012825"/>
            <a:chOff x="798513" y="1443038"/>
            <a:chExt cx="1785937" cy="1012825"/>
          </a:xfrm>
        </p:grpSpPr>
        <p:grpSp>
          <p:nvGrpSpPr>
            <p:cNvPr id="56" name="Group 100"/>
            <p:cNvGrpSpPr>
              <a:grpSpLocks/>
            </p:cNvGrpSpPr>
            <p:nvPr/>
          </p:nvGrpSpPr>
          <p:grpSpPr bwMode="auto">
            <a:xfrm>
              <a:off x="798513" y="1458913"/>
              <a:ext cx="1749425" cy="996950"/>
              <a:chOff x="689" y="708"/>
              <a:chExt cx="1670" cy="952"/>
            </a:xfrm>
          </p:grpSpPr>
          <p:pic>
            <p:nvPicPr>
              <p:cNvPr id="60" name="Picture 1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" y="708"/>
                <a:ext cx="774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ectangle 102"/>
              <p:cNvSpPr>
                <a:spLocks noChangeArrowheads="1"/>
              </p:cNvSpPr>
              <p:nvPr/>
            </p:nvSpPr>
            <p:spPr bwMode="auto">
              <a:xfrm>
                <a:off x="1373" y="709"/>
                <a:ext cx="986" cy="88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400">
                  <a:ea typeface="HGP創英角ｺﾞｼｯｸUB" pitchFamily="50" charset="-128"/>
                </a:endParaRPr>
              </a:p>
            </p:txBody>
          </p:sp>
          <p:sp>
            <p:nvSpPr>
              <p:cNvPr id="62" name="Rectangle 103"/>
              <p:cNvSpPr>
                <a:spLocks noChangeArrowheads="1"/>
              </p:cNvSpPr>
              <p:nvPr/>
            </p:nvSpPr>
            <p:spPr bwMode="auto">
              <a:xfrm>
                <a:off x="930" y="1389"/>
                <a:ext cx="90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400">
                  <a:ea typeface="HGP創英角ｺﾞｼｯｸUB" pitchFamily="50" charset="-128"/>
                </a:endParaRPr>
              </a:p>
            </p:txBody>
          </p:sp>
        </p:grpSp>
        <p:cxnSp>
          <p:nvCxnSpPr>
            <p:cNvPr id="57" name="AutoShape 299"/>
            <p:cNvCxnSpPr>
              <a:cxnSpLocks noChangeShapeType="1"/>
              <a:endCxn id="60" idx="1"/>
            </p:cNvCxnSpPr>
            <p:nvPr/>
          </p:nvCxnSpPr>
          <p:spPr bwMode="auto">
            <a:xfrm flipH="1">
              <a:off x="798513" y="1944688"/>
              <a:ext cx="1123950" cy="12700"/>
            </a:xfrm>
            <a:prstGeom prst="straightConnector1">
              <a:avLst/>
            </a:prstGeom>
            <a:noFill/>
            <a:ln w="63500">
              <a:solidFill>
                <a:srgbClr val="3366FF"/>
              </a:solidFill>
              <a:prstDash val="sysDot"/>
              <a:round/>
              <a:headEnd type="triangl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58" name="オブジェクト 4"/>
            <p:cNvGraphicFramePr>
              <a:graphicFrameLocks noChangeAspect="1"/>
            </p:cNvGraphicFramePr>
            <p:nvPr/>
          </p:nvGraphicFramePr>
          <p:xfrm>
            <a:off x="1985963" y="1443038"/>
            <a:ext cx="311150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r:id="rId6" imgW="1072896" imgH="3305556" progId="">
                    <p:embed/>
                  </p:oleObj>
                </mc:Choice>
                <mc:Fallback>
                  <p:oleObj r:id="rId6" imgW="1072896" imgH="33055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963" y="1443038"/>
                          <a:ext cx="311150" cy="958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オブジェクト 5"/>
            <p:cNvGraphicFramePr>
              <a:graphicFrameLocks noChangeAspect="1"/>
            </p:cNvGraphicFramePr>
            <p:nvPr/>
          </p:nvGraphicFramePr>
          <p:xfrm>
            <a:off x="2273300" y="1443038"/>
            <a:ext cx="311150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r:id="rId8" imgW="1072896" imgH="3305556" progId="">
                    <p:embed/>
                  </p:oleObj>
                </mc:Choice>
                <mc:Fallback>
                  <p:oleObj r:id="rId8" imgW="1072896" imgH="33055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1443038"/>
                          <a:ext cx="311150" cy="958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7" name="Picture 10" descr="http://www.naganooki.co.jp/ems_s/sekkei/img/eth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449388"/>
            <a:ext cx="8366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0" descr="http://www.naganooki.co.jp/ems_s/sekkei/img/eth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086100"/>
            <a:ext cx="8366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1409982" cy="4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5773"/>
            <a:ext cx="1409982" cy="4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3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55071"/>
              </p:ext>
            </p:extLst>
          </p:nvPr>
        </p:nvGraphicFramePr>
        <p:xfrm>
          <a:off x="179512" y="764704"/>
          <a:ext cx="8785224" cy="5266818"/>
        </p:xfrm>
        <a:graphic>
          <a:graphicData uri="http://schemas.openxmlformats.org/drawingml/2006/table">
            <a:tbl>
              <a:tblPr/>
              <a:tblGrid>
                <a:gridCol w="28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4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0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402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562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289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Item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  <a:endParaRPr lang="ja-JP" sz="1050" b="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331"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 smtClean="0">
                          <a:effectLst/>
                          <a:latin typeface="+mj-lt"/>
                          <a:ea typeface="+mn-ea"/>
                          <a:cs typeface="Times New Roman"/>
                        </a:rPr>
                        <a:t>Part</a:t>
                      </a:r>
                      <a:r>
                        <a:rPr lang="en-US" altLang="ja-JP" sz="1050" kern="100" baseline="0" dirty="0" smtClean="0">
                          <a:effectLst/>
                          <a:latin typeface="+mj-lt"/>
                          <a:ea typeface="+mn-ea"/>
                          <a:cs typeface="Times New Roman"/>
                        </a:rPr>
                        <a:t> No.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AFP7MC16EC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AFP7MC32EC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AFP7MC64EC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943"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control axes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axis: 16 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axis: 8 axis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Real axis: 32 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Virtual axis: 16 axis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axis: 64 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axis: 32 axis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331"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occupied I/O points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Input: 16 points, Output: 16 points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632">
                <a:tc rowSpan="12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Interpolation control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2-axis linear interpolation, 2-axis circular interpolation, 3-axis linear interpolation, 3-axis spiral interpolation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3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 specification method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Absolute (specified absolute position), Increment (specified relative position)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07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 specified unit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Pulse  /  </a:t>
                      </a:r>
                      <a:r>
                        <a:rPr lang="en-US" sz="105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μm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(0.1μm, 1μm)  /  inch (0.00001inch, 0.0001inch)  /  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degree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(0.1degree, 1degree)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35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 reference range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eaLnBrk="0" fontAlgn="base" hangingPunct="0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Pulse: -2,147,483,648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2,147,483,647pulse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　　　　　　　　　</a:t>
                      </a:r>
                      <a:r>
                        <a:rPr lang="el-GR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μ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m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（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0.1</a:t>
                      </a:r>
                      <a:r>
                        <a:rPr lang="el-GR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μ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m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）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: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-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214,748,364.8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214,748,364.7</a:t>
                      </a:r>
                      <a:r>
                        <a:rPr lang="el-GR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μ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m</a:t>
                      </a:r>
                    </a:p>
                    <a:p>
                      <a:pPr algn="l" eaLnBrk="0" fontAlgn="base" hangingPunct="0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el-GR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μ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m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（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1</a:t>
                      </a:r>
                      <a:r>
                        <a:rPr lang="el-GR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μ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m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）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: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-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2,147,483,648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2,147,483,647</a:t>
                      </a:r>
                      <a:r>
                        <a:rPr lang="el-GR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μ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m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　　　　　　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inch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（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0.00001inch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）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: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-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21,474.83648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21,474.83647inch</a:t>
                      </a:r>
                    </a:p>
                    <a:p>
                      <a:pPr algn="l" eaLnBrk="0" fontAlgn="base" hangingPunct="0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inch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（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0.0001inch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）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: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-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214,748.3648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214,748.3647inch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　　　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degree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（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0.1degree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）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: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-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214,748,364.8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14,748,364.7degree</a:t>
                      </a:r>
                    </a:p>
                    <a:p>
                      <a:pPr algn="l" eaLnBrk="0" fontAlgn="base" hangingPunct="0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degree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（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1degree</a:t>
                      </a:r>
                      <a:r>
                        <a:rPr lang="ja-JP" altLang="en-US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）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: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-2,147,483,648</a:t>
                      </a:r>
                      <a:r>
                        <a:rPr lang="ja-JP" altLang="en-US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 </a:t>
                      </a:r>
                      <a:r>
                        <a:rPr lang="en-US" altLang="ja-JP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to </a:t>
                      </a:r>
                      <a:r>
                        <a:rPr lang="en-US" altLang="ja-JP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ＭＳ ゴシック"/>
                        </a:rPr>
                        <a:t>2,147,483,647degree</a:t>
                      </a:r>
                      <a:endParaRPr lang="ja-JP" sz="90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7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Speed reference range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eaLnBrk="0" fontAlgn="base" hangingPunct="0"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pulse：1</a:t>
                      </a: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to 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32,767,000pps</a:t>
                      </a:r>
                      <a:r>
                        <a:rPr lang="ja-JP" alt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　　　　　　　</a:t>
                      </a:r>
                      <a:r>
                        <a:rPr lang="el-GR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μ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m：1</a:t>
                      </a: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to 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32,767,000</a:t>
                      </a:r>
                      <a:r>
                        <a:rPr lang="el-GR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μ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m/s</a:t>
                      </a:r>
                    </a:p>
                    <a:p>
                      <a:pPr algn="l" eaLnBrk="0" fontAlgn="base" hangingPunct="0"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inch：0.001</a:t>
                      </a: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to 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32,767.000inch/s</a:t>
                      </a:r>
                      <a:r>
                        <a:rPr lang="ja-JP" alt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degree：0.001</a:t>
                      </a: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to 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32,767.000rev/s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1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Acceleration/deceleration type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to 10,000 </a:t>
                      </a:r>
                      <a:r>
                        <a:rPr kumimoji="1" lang="en-US" altLang="ja-JP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(adjustable in 1-ms increments), Linear acceleration/deceleration, 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S-shaped acceleration/deceleration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4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positioning tables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Each axis: 1000 points (when setting, Recalculation is needed.)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3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Independent axis</a:t>
                      </a:r>
                      <a:endParaRPr lang="ja-JP" altLang="en-US" sz="105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PTP control (E- and C-point control), CP control (P-point control), JOG positioning control (J-point control)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51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interpolation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Linear Interpolation: E-, P-, C-point control; composite speed or long-axis speed specification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Circular Interpolation: E-, P-, C-point control; center or passing point specification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51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interpolation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Linear Interpolation: E-, P-, C-point control; composite speed or long-axis speed specification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Circular Interpolation: E-, P-, C-point control; center or passing point specification</a:t>
                      </a:r>
                      <a:endParaRPr lang="ja-JP" alt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interpolation group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Max. 8 groups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 Max. 16 groups</a:t>
                      </a:r>
                      <a:endParaRPr lang="ja-JP" alt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 Max. 32 groups</a:t>
                      </a:r>
                      <a:endParaRPr lang="ja-JP" alt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53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functions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Dwell time: 0 to 32,767 </a:t>
                      </a:r>
                      <a:r>
                        <a:rPr kumimoji="1" lang="en-US" altLang="ja-JP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(Settable by 1 </a:t>
                      </a:r>
                      <a:r>
                        <a:rPr kumimoji="1" lang="en-US" altLang="ja-JP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16632"/>
            <a:ext cx="6768752" cy="504056"/>
          </a:xfrm>
        </p:spPr>
        <p:txBody>
          <a:bodyPr/>
          <a:lstStyle/>
          <a:p>
            <a:pPr algn="l" eaLnBrk="1" hangingPunct="1"/>
            <a:r>
              <a:rPr lang="en-US" altLang="ja-JP" sz="2800" dirty="0" smtClean="0"/>
              <a:t>Specifications</a:t>
            </a:r>
            <a:endParaRPr lang="ja-JP" altLang="en-US" sz="2800" dirty="0" smtClean="0"/>
          </a:p>
        </p:txBody>
      </p:sp>
      <p:sp>
        <p:nvSpPr>
          <p:cNvPr id="4" name="正方形/長方形 3"/>
          <p:cNvSpPr/>
          <p:nvPr/>
        </p:nvSpPr>
        <p:spPr>
          <a:xfrm rot="16200000">
            <a:off x="-408790" y="3692528"/>
            <a:ext cx="1438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Automatic </a:t>
            </a:r>
            <a:r>
              <a:rPr lang="en-US" altLang="ja-JP" sz="1100" dirty="0" smtClean="0"/>
              <a:t>operation</a:t>
            </a:r>
            <a:endParaRPr lang="ja-JP" altLang="en-US" sz="1100" dirty="0"/>
          </a:p>
        </p:txBody>
      </p:sp>
      <p:sp>
        <p:nvSpPr>
          <p:cNvPr id="5" name="正方形/長方形 4"/>
          <p:cNvSpPr/>
          <p:nvPr/>
        </p:nvSpPr>
        <p:spPr>
          <a:xfrm rot="16200000">
            <a:off x="-71065" y="3679577"/>
            <a:ext cx="13388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Positioning control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371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21113"/>
              </p:ext>
            </p:extLst>
          </p:nvPr>
        </p:nvGraphicFramePr>
        <p:xfrm>
          <a:off x="250825" y="692696"/>
          <a:ext cx="8735744" cy="5727907"/>
        </p:xfrm>
        <a:graphic>
          <a:graphicData uri="http://schemas.openxmlformats.org/drawingml/2006/table">
            <a:tbl>
              <a:tblPr/>
              <a:tblGrid>
                <a:gridCol w="288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56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99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994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4016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Item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Description</a:t>
                      </a:r>
                      <a:endParaRPr lang="ja-JP" sz="1050" b="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620">
                <a:tc gridSpan="4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 smtClean="0">
                          <a:effectLst/>
                          <a:latin typeface="+mj-lt"/>
                          <a:ea typeface="+mn-ea"/>
                          <a:cs typeface="Times New Roman"/>
                        </a:rPr>
                        <a:t>Part</a:t>
                      </a:r>
                      <a:r>
                        <a:rPr lang="en-US" altLang="ja-JP" sz="1050" kern="100" baseline="0" dirty="0" smtClean="0">
                          <a:effectLst/>
                          <a:latin typeface="+mj-lt"/>
                          <a:ea typeface="+mn-ea"/>
                          <a:cs typeface="Times New Roman"/>
                        </a:rPr>
                        <a:t> No.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AFP7MC16EC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AFP7MC32EC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AFP7MC64EC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980">
                <a:tc rowSpan="10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ja-JP" sz="1400" b="0" kern="1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setting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Synchronous function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 gear, Electronic clutch, Electronic cam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7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</a:t>
                      </a:r>
                      <a:r>
                        <a:rPr lang="en-US" altLang="ja-JP" sz="1050" dirty="0" smtClean="0">
                          <a:effectLst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 axes</a:t>
                      </a:r>
                      <a:endParaRPr lang="ja-JP" altLang="ja-JP" sz="105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axis: 16 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axis: 8 axis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Real axis: 32 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Virtual axis: 16 axis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axis: 64 axis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axis: 32 axis</a:t>
                      </a:r>
                      <a:endParaRPr lang="ja-JP" sz="105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7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maximum synchronous axes</a:t>
                      </a: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Max. 16 axis/master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Max. 32 axis/master</a:t>
                      </a:r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Max. 64 axis/master</a:t>
                      </a:r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Slave axis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axis: 16 axis</a:t>
                      </a: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Real axis: 32 axis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 axis: 64 axis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Selectable synchronous/ non-synchronous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Selectable by ladder programs</a:t>
                      </a:r>
                      <a:endParaRPr lang="ja-JP" sz="1050" b="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0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 gear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375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Gear ratio setting while operation (acceleration/deceleration)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9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 clutch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Clutch operation trigger: level, ON/OFF trigger</a:t>
                      </a:r>
                    </a:p>
                    <a:p>
                      <a:pPr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Clutch operation: Direct method, linear slide method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8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 cam</a:t>
                      </a:r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Resolution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1024,</a:t>
                      </a:r>
                      <a:r>
                        <a:rPr lang="en-US" sz="10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2048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0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4096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0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8192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0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16384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0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32768</a:t>
                      </a:r>
                      <a:endParaRPr lang="ja-JP" sz="1050" b="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69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 curve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from 20 types. Multiple curves can be specified within phase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58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cam patterns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(resolution 1024) to 64 (resolution 32748)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(According to resolution)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50" b="0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(resolution 1024) to 32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(resolution 32748)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(According to resolution)</a:t>
                      </a:r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(resolution 1024) to 64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(resolution 32748)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(According to resolution)</a:t>
                      </a:r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8922">
                <a:tc rowSpan="6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ja-JP" sz="1400" b="0" kern="1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JOG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Acceleration/deceleration type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eaLnBrk="0" fontAlgn="base" hangingPunct="0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to 10,000 </a:t>
                      </a:r>
                      <a:r>
                        <a:rPr kumimoji="1" lang="en-US" altLang="ja-JP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Linear acceleration/deceleration, S acceleration/deceleration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79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JOG operation</a:t>
                      </a:r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eaLnBrk="0" fontAlgn="base" hangingPunct="0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Operate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continuously wh</a:t>
                      </a:r>
                      <a:r>
                        <a:rPr lang="en-US" altLang="ja-JP" sz="105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ile request ON. (Speed can</a:t>
                      </a:r>
                      <a:r>
                        <a:rPr lang="en-US" altLang="ja-JP" sz="105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be changed while operation)</a:t>
                      </a:r>
                      <a:endParaRPr lang="ja-JP" sz="1050" b="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610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Inching operation</a:t>
                      </a:r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Operate the inching movement amount by request ON.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25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return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return speed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return speed, Home return speed creep speed</a:t>
                      </a:r>
                      <a:endParaRPr lang="ja-JP" altLang="ja-JP" sz="1050" b="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25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Acceleration/deceleration type</a:t>
                      </a:r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eaLnBrk="0" fontAlgn="base" hangingPunct="0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to 10,000 </a:t>
                      </a:r>
                      <a:r>
                        <a:rPr kumimoji="1" lang="en-US" altLang="ja-JP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Linear acceleration/deceleration, S acceleration/deceleration</a:t>
                      </a:r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556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return</a:t>
                      </a:r>
                      <a:endParaRPr lang="ja-JP" alt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DOG method (4 types), Limit method (2 types), Z phase method, Stop-on-contact method (2 types), Data set method</a:t>
                      </a:r>
                      <a:endParaRPr lang="ja-JP" sz="1050" b="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24832" marR="124832" marT="24611" marB="246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 rot="16200000">
            <a:off x="-408518" y="2825484"/>
            <a:ext cx="16353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 smtClean="0"/>
              <a:t>Synchronous operation</a:t>
            </a:r>
            <a:endParaRPr lang="ja-JP" altLang="en-US" sz="1050" dirty="0"/>
          </a:p>
        </p:txBody>
      </p:sp>
      <p:sp>
        <p:nvSpPr>
          <p:cNvPr id="5" name="正方形/長方形 4"/>
          <p:cNvSpPr/>
          <p:nvPr/>
        </p:nvSpPr>
        <p:spPr>
          <a:xfrm rot="16200000">
            <a:off x="-216768" y="5325137"/>
            <a:ext cx="1274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Manual operation</a:t>
            </a:r>
            <a:endParaRPr lang="ja-JP" altLang="en-US" sz="105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116632"/>
            <a:ext cx="6768752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800" smtClean="0"/>
              <a:t>Specifications</a:t>
            </a:r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891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0546"/>
              </p:ext>
            </p:extLst>
          </p:nvPr>
        </p:nvGraphicFramePr>
        <p:xfrm>
          <a:off x="323528" y="692696"/>
          <a:ext cx="8568952" cy="5630721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6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5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5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5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"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Item</a:t>
                      </a:r>
                      <a:endParaRPr kumimoji="1" lang="ja-JP" altLang="ja-JP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07854" marR="107854" marT="21266" marB="212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1" lang="ja-JP" altLang="ja-JP" sz="105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07854" marR="107854" marT="21266" marB="212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00">
                <a:tc gridSpan="2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Part</a:t>
                      </a:r>
                      <a:r>
                        <a:rPr kumimoji="1" lang="en-US" altLang="ja-JP" sz="105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No.</a:t>
                      </a:r>
                      <a:endParaRPr kumimoji="1" lang="ja-JP" altLang="ja-JP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07854" marR="107854" marT="21266" marB="212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AFP7MC16EC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AFP7MC32EC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AFP7MC64EC</a:t>
                      </a:r>
                      <a:endParaRPr lang="ja-JP" sz="1050" kern="100" dirty="0"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15927" marR="115927" marT="22860" marB="228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768"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Stop function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Deceleration stop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in deceleration time (each axis)</a:t>
                      </a:r>
                      <a:endParaRPr lang="ja-JP" sz="11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6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Emergency stop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in emergency stop deceleration time (each axis)</a:t>
                      </a:r>
                      <a:endParaRPr lang="ja-JP" sz="11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0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stop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Immediate stop</a:t>
                      </a:r>
                      <a:r>
                        <a:rPr kumimoji="1" lang="ja-JP" alt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 deceleration time 1 </a:t>
                      </a:r>
                      <a:r>
                        <a:rPr kumimoji="1" lang="en-US" altLang="ja-JP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(all axes)</a:t>
                      </a:r>
                      <a:endParaRPr lang="ja-JP" altLang="ja-JP" sz="1050" b="0" kern="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3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 stop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in limit stop time when both limit signal + and -  are ON.(each axis)</a:t>
                      </a:r>
                      <a:endParaRPr lang="en-US" altLang="ja-JP" sz="105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09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Error stop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in error stop deceleration time (each axis)</a:t>
                      </a:r>
                      <a:endParaRPr lang="en-US" altLang="ja-JP" sz="105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605">
                <a:tc rowSpan="8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Other functions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 limit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eaLnBrk="0" fontAlgn="base" hangingPunct="0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whether to enable or disable for positioning / JOG operation / home return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5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Backup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data of communication parameters, positioning</a:t>
                      </a:r>
                    </a:p>
                    <a:p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parameters and positioning tables is saved in the FROM within the unit (without battery).</a:t>
                      </a:r>
                      <a:endParaRPr lang="en-US" altLang="ja-JP" sz="105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1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Axis operation  deviation check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Check the deviation between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position command value and feedback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1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General-purpose input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The input</a:t>
                      </a:r>
                      <a:r>
                        <a:rPr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of s</a:t>
                      </a: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ervo</a:t>
                      </a:r>
                      <a:r>
                        <a:rPr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motor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MINAS 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A5B can be used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via </a:t>
                      </a:r>
                      <a:r>
                        <a:rPr lang="en-US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EtherCAT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.</a:t>
                      </a: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Limit signal is ineffective: Max. 5 points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Limit signal is effective: Max. 3 points</a:t>
                      </a: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6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General-purpose output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The input</a:t>
                      </a:r>
                      <a:r>
                        <a:rPr kumimoji="1"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of s</a:t>
                      </a:r>
                      <a:r>
                        <a:rPr kumimoji="1"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ervo</a:t>
                      </a:r>
                      <a:r>
                        <a:rPr kumimoji="1"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motor</a:t>
                      </a:r>
                      <a:r>
                        <a:rPr kumimoji="1"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MINAS A5B can be used</a:t>
                      </a:r>
                      <a:r>
                        <a:rPr kumimoji="1"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via </a:t>
                      </a:r>
                      <a:r>
                        <a:rPr kumimoji="1" lang="en-US" altLang="ja-JP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EtherCAT</a:t>
                      </a:r>
                      <a:r>
                        <a:rPr kumimoji="1"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 point</a:t>
                      </a: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8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94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Setting tool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Control Motion Integrator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  <a:p>
                      <a:pPr algn="l" fontAlgn="base">
                        <a:lnSpc>
                          <a:spcPts val="94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(Can be set with ladder programs as well) 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76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94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Tool operation</a:t>
                      </a:r>
                    </a:p>
                    <a:p>
                      <a:pPr algn="l" fontAlgn="base">
                        <a:lnSpc>
                          <a:spcPts val="94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(Test operation)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Use with Control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Motion Integrator 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(No </a:t>
                      </a:r>
                      <a:r>
                        <a:rPr kumimoji="1"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ladder program necessary)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65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94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SD card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For</a:t>
                      </a:r>
                      <a:r>
                        <a:rPr lang="en-US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store </a:t>
                      </a:r>
                      <a:r>
                        <a:rPr lang="en-US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EtherCAT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communication logs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946">
                <a:tc rowSpan="4">
                  <a:txBody>
                    <a:bodyPr/>
                    <a:lstStyle/>
                    <a:p>
                      <a:pPr indent="101600" algn="l">
                        <a:spcAft>
                          <a:spcPts val="0"/>
                        </a:spcAft>
                      </a:pPr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EtherCAT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Connectable device 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ja-JP" alt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Panasonic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Servo AMP MINAS A</a:t>
                      </a: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５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B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65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Station address setting method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　</a:t>
                      </a: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Set</a:t>
                      </a:r>
                      <a:r>
                        <a:rPr lang="en-US" altLang="ja-JP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with 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Control Motion</a:t>
                      </a:r>
                      <a:r>
                        <a:rPr lang="ja-JP" alt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Integrator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9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Cable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ja-JP" alt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Shielded cable (Category 5e or higher)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65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Cable length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109374" marR="109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　</a:t>
                      </a:r>
                      <a:r>
                        <a:rPr kumimoji="1" lang="en-US" altLang="ja-JP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Max. 100 m between nodes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0611">
                <a:tc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　</a:t>
                      </a: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Current consumption (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24V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DC</a:t>
                      </a: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）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　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180mA approx.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　</a:t>
                      </a:r>
                      <a:r>
                        <a:rPr lang="en-US" altLang="ja-JP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Weight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ja-JP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　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/>
                        </a:rPr>
                        <a:t>150g approx.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16632"/>
            <a:ext cx="6768752" cy="504056"/>
          </a:xfrm>
        </p:spPr>
        <p:txBody>
          <a:bodyPr/>
          <a:lstStyle/>
          <a:p>
            <a:pPr algn="l" eaLnBrk="1" hangingPunct="1"/>
            <a:r>
              <a:rPr lang="en-US" altLang="ja-JP" sz="2800" dirty="0" smtClean="0"/>
              <a:t>Specifications</a:t>
            </a:r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557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31" y="82550"/>
            <a:ext cx="9456710" cy="682154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Setting Tool Software (</a:t>
            </a:r>
            <a:r>
              <a:rPr lang="en-US" altLang="en-US" sz="2800" dirty="0" smtClean="0"/>
              <a:t>Control Motion Integrator</a:t>
            </a:r>
            <a:r>
              <a:rPr lang="en-US" sz="2800" dirty="0" smtClean="0"/>
              <a:t>)</a:t>
            </a:r>
            <a:endParaRPr lang="en-US" altLang="en-US" sz="2800" dirty="0" smtClean="0"/>
          </a:p>
        </p:txBody>
      </p:sp>
      <p:sp>
        <p:nvSpPr>
          <p:cNvPr id="3" name="テキスト ボックス 18"/>
          <p:cNvSpPr txBox="1">
            <a:spLocks noChangeArrowheads="1"/>
          </p:cNvSpPr>
          <p:nvPr/>
        </p:nvSpPr>
        <p:spPr bwMode="auto">
          <a:xfrm>
            <a:off x="395288" y="696913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• </a:t>
            </a:r>
            <a:r>
              <a:rPr lang="en-US" altLang="en-US" sz="1800" b="1" dirty="0" err="1">
                <a:latin typeface="+mj-lt"/>
              </a:rPr>
              <a:t>EtherCAT</a:t>
            </a:r>
            <a:r>
              <a:rPr lang="en-US" altLang="en-US" sz="1800" b="1" dirty="0">
                <a:latin typeface="+mj-lt"/>
              </a:rPr>
              <a:t> communication settings</a:t>
            </a:r>
            <a:endParaRPr lang="en-US" altLang="ja-JP" sz="1800" b="1" dirty="0">
              <a:latin typeface="+mj-lt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• Unit’s motion control (positioning, synchronization, etc.) settings</a:t>
            </a:r>
            <a:endParaRPr lang="en-US" altLang="ja-JP" sz="1800" b="1" dirty="0">
              <a:latin typeface="+mj-lt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• Tool operation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229390" y="1249754"/>
            <a:ext cx="7632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: Operation check at startup during testing (no PLC program required)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528933"/>
            <a:ext cx="50101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1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08" y="62632"/>
            <a:ext cx="9122892" cy="558056"/>
          </a:xfrm>
        </p:spPr>
        <p:txBody>
          <a:bodyPr/>
          <a:lstStyle/>
          <a:p>
            <a:pPr algn="l" eaLnBrk="1" hangingPunct="1"/>
            <a:r>
              <a:rPr lang="en-US" altLang="ja-JP" sz="2800" dirty="0" smtClean="0"/>
              <a:t>Control Motion Integrator Setting Flowchart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69875" y="828675"/>
            <a:ext cx="2916238" cy="4397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Set the 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axis 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to be used</a:t>
            </a: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3563938" y="765175"/>
            <a:ext cx="5184526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Register the </a:t>
            </a:r>
            <a:r>
              <a:rPr lang="en-US" altLang="en-US" sz="1600" dirty="0" smtClean="0">
                <a:latin typeface="+mj-lt"/>
              </a:rPr>
              <a:t>axis </a:t>
            </a:r>
            <a:r>
              <a:rPr lang="en-US" altLang="en-US" sz="1600" dirty="0">
                <a:latin typeface="+mj-lt"/>
              </a:rPr>
              <a:t>used by the motion control unit and set interpolation groups</a:t>
            </a:r>
            <a:r>
              <a:rPr lang="en-US" altLang="en-US" sz="1600" dirty="0" smtClean="0">
                <a:latin typeface="+mj-lt"/>
              </a:rPr>
              <a:t>.</a:t>
            </a: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 smtClean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+mj-lt"/>
              </a:rPr>
              <a:t>Specify EtherCAT communication settings.</a:t>
            </a: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Associate station addresses and axis numbers.</a:t>
            </a: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Set various operations (home return, positioning, synchronous operation, etc</a:t>
            </a:r>
            <a:r>
              <a:rPr lang="en-US" altLang="en-US" sz="1600" dirty="0" smtClean="0">
                <a:latin typeface="+mj-lt"/>
              </a:rPr>
              <a:t>.).</a:t>
            </a: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 smtClean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+mj-lt"/>
              </a:rPr>
              <a:t>Save parameters in the motion control unit.</a:t>
            </a:r>
            <a:endParaRPr lang="en-US" altLang="ja-JP" sz="16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 smtClean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1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900" dirty="0">
              <a:latin typeface="+mj-lt"/>
              <a:ea typeface="HGSｺﾞｼｯｸE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600" dirty="0"/>
              <a:t>Restart the PLC system and servo </a:t>
            </a:r>
            <a:r>
              <a:rPr lang="en-US" altLang="ja-JP" sz="1600" dirty="0" smtClean="0"/>
              <a:t>amplifier o</a:t>
            </a:r>
            <a:r>
              <a:rPr lang="en-US" altLang="ja-JP" sz="1600" dirty="0" smtClean="0">
                <a:latin typeface="+mj-lt"/>
              </a:rPr>
              <a:t>nly </a:t>
            </a:r>
            <a:r>
              <a:rPr lang="en-US" altLang="ja-JP" sz="1600" dirty="0">
                <a:latin typeface="+mj-lt"/>
              </a:rPr>
              <a:t>when changes are made to settings related to </a:t>
            </a:r>
            <a:r>
              <a:rPr lang="en-US" altLang="ja-JP" sz="1600" dirty="0" err="1">
                <a:latin typeface="+mj-lt"/>
              </a:rPr>
              <a:t>EtherCAT</a:t>
            </a:r>
            <a:r>
              <a:rPr lang="en-US" altLang="ja-JP" sz="1600" dirty="0">
                <a:latin typeface="+mj-lt"/>
              </a:rPr>
              <a:t> </a:t>
            </a:r>
            <a:r>
              <a:rPr lang="en-US" altLang="ja-JP" sz="1600" dirty="0" smtClean="0">
                <a:latin typeface="+mj-lt"/>
              </a:rPr>
              <a:t>communication</a:t>
            </a:r>
            <a:endParaRPr lang="en-US" altLang="ja-JP" sz="1600" dirty="0">
              <a:latin typeface="+mj-lt"/>
              <a:ea typeface="HGSｺﾞｼｯｸE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69875" y="1700213"/>
            <a:ext cx="2916238" cy="108108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Set the part numbers and the number of amplifiers to be used and station addresses</a:t>
            </a:r>
            <a:endParaRPr lang="en-US" altLang="ja-JP" sz="1400" dirty="0">
              <a:solidFill>
                <a:schemeClr val="tx1"/>
              </a:solidFill>
              <a:latin typeface="+mj-lt"/>
              <a:ea typeface="HGSｺﾞｼｯｸE" panose="020B0900000000000000" pitchFamily="50" charset="-128"/>
            </a:endParaRPr>
          </a:p>
          <a:p>
            <a:pPr algn="ctr"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EtherCAT communication settings)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69875" y="3213100"/>
            <a:ext cx="2916238" cy="10795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Set other parameters</a:t>
            </a:r>
            <a:endParaRPr lang="en-US" altLang="ja-JP" dirty="0">
              <a:solidFill>
                <a:schemeClr val="tx1"/>
              </a:solidFill>
              <a:latin typeface="+mj-lt"/>
              <a:ea typeface="HGSｺﾞｼｯｸE" panose="020B0900000000000000" pitchFamily="50" charset="-128"/>
            </a:endParaRPr>
          </a:p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(axis parameters,</a:t>
            </a:r>
            <a:r>
              <a:rPr lang="en-US" sz="1600" dirty="0" smtClean="0">
                <a:latin typeface="+mj-lt"/>
              </a:rPr>
              <a:t> </a:t>
            </a:r>
            <a:endParaRPr lang="en-US" altLang="ja-JP" dirty="0">
              <a:solidFill>
                <a:schemeClr val="tx1"/>
              </a:solidFill>
              <a:latin typeface="+mj-lt"/>
              <a:ea typeface="HGSｺﾞｼｯｸE" panose="020B0900000000000000" pitchFamily="50" charset="-128"/>
            </a:endParaRPr>
          </a:p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interpolation, synchronization)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69875" y="4724400"/>
            <a:ext cx="2916238" cy="43338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Download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69875" y="5589588"/>
            <a:ext cx="2916238" cy="7191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Restart the system</a:t>
            </a:r>
            <a:endParaRPr lang="en-US" altLang="ja-JP" sz="1600" dirty="0">
              <a:solidFill>
                <a:schemeClr val="tx1"/>
              </a:solidFill>
              <a:latin typeface="+mj-lt"/>
              <a:ea typeface="HGSｺﾞｼｯｸE" panose="020B0900000000000000" pitchFamily="50" charset="-128"/>
            </a:endParaRPr>
          </a:p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+mj-lt"/>
              </a:rPr>
              <a:t>(when EtherCAT settings are changed)</a:t>
            </a:r>
            <a:endParaRPr lang="en-US" altLang="en-US" sz="1600" dirty="0">
              <a:solidFill>
                <a:schemeClr val="tx1"/>
              </a:solidFill>
              <a:latin typeface="+mj-lt"/>
              <a:ea typeface="HGSｺﾞｼｯｸE" panose="020B0900000000000000" pitchFamily="50" charset="-128"/>
            </a:endParaRPr>
          </a:p>
        </p:txBody>
      </p:sp>
      <p:cxnSp>
        <p:nvCxnSpPr>
          <p:cNvPr id="9" name="直線矢印コネクタ 8"/>
          <p:cNvCxnSpPr>
            <a:stCxn id="3" idx="2"/>
            <a:endCxn id="5" idx="0"/>
          </p:cNvCxnSpPr>
          <p:nvPr/>
        </p:nvCxnSpPr>
        <p:spPr>
          <a:xfrm>
            <a:off x="1727200" y="1268413"/>
            <a:ext cx="0" cy="431800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5" idx="2"/>
            <a:endCxn id="6" idx="0"/>
          </p:cNvCxnSpPr>
          <p:nvPr/>
        </p:nvCxnSpPr>
        <p:spPr>
          <a:xfrm>
            <a:off x="1727200" y="2781300"/>
            <a:ext cx="1588" cy="431800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6" idx="2"/>
            <a:endCxn id="7" idx="0"/>
          </p:cNvCxnSpPr>
          <p:nvPr/>
        </p:nvCxnSpPr>
        <p:spPr>
          <a:xfrm>
            <a:off x="1728788" y="4292600"/>
            <a:ext cx="0" cy="431800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7" idx="2"/>
            <a:endCxn id="8" idx="0"/>
          </p:cNvCxnSpPr>
          <p:nvPr/>
        </p:nvCxnSpPr>
        <p:spPr>
          <a:xfrm>
            <a:off x="1728788" y="5157788"/>
            <a:ext cx="0" cy="431800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66441"/>
            <a:ext cx="2452117" cy="19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16" y="1266441"/>
            <a:ext cx="2790915" cy="19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6441"/>
            <a:ext cx="2973381" cy="19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7963" y="58738"/>
            <a:ext cx="731678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en-US" sz="2800" kern="0" dirty="0" smtClean="0"/>
              <a:t>Application Example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2407" y="764704"/>
            <a:ext cx="2569394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en-US" sz="2000" kern="0" dirty="0" smtClean="0"/>
              <a:t>Automated warehouse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41216" y="764704"/>
            <a:ext cx="170529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Logistics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73502" y="764704"/>
            <a:ext cx="245893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Conveyor line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186336" y="4310193"/>
            <a:ext cx="2133907" cy="178472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362273" y="5803928"/>
            <a:ext cx="426781" cy="17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2731" y="4426588"/>
            <a:ext cx="1901117" cy="1551932"/>
          </a:xfrm>
          <a:prstGeom prst="rect">
            <a:avLst/>
          </a:prstGeom>
          <a:gradFill>
            <a:gsLst>
              <a:gs pos="0">
                <a:srgbClr val="66FFFF"/>
              </a:gs>
              <a:gs pos="50000">
                <a:schemeClr val="accent5">
                  <a:lumMod val="0"/>
                  <a:lumOff val="10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200000" scaled="0"/>
          </a:gra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332" y="4141482"/>
            <a:ext cx="775966" cy="19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Tray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2606" y="4692805"/>
            <a:ext cx="16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10th generation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en-US" dirty="0">
                <a:solidFill>
                  <a:prstClr val="black"/>
                </a:solidFill>
              </a:rPr>
              <a:t>LCD panel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7997" y="5301208"/>
            <a:ext cx="163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+mj-lt"/>
              </a:rPr>
              <a:t>X-axis movement (conveyance)</a:t>
            </a:r>
            <a:endParaRPr lang="en-US" altLang="en-US" sz="14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983388" y="4443979"/>
            <a:ext cx="130538" cy="12853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63308" y="605111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prstClr val="black"/>
                </a:solidFill>
              </a:rPr>
              <a:t>○　　　○　　　○　　　○　　　○　　　○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33890" y="6004238"/>
            <a:ext cx="101613" cy="625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2759" y="3659560"/>
            <a:ext cx="356629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LCD panel conveyance</a:t>
            </a:r>
          </a:p>
        </p:txBody>
      </p:sp>
      <p:sp>
        <p:nvSpPr>
          <p:cNvPr id="19" name="Text Box 254"/>
          <p:cNvSpPr txBox="1">
            <a:spLocks noChangeArrowheads="1"/>
          </p:cNvSpPr>
          <p:nvPr/>
        </p:nvSpPr>
        <p:spPr bwMode="auto">
          <a:xfrm>
            <a:off x="4785320" y="4182617"/>
            <a:ext cx="427222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+mj-lt"/>
              </a:rPr>
              <a:t>&lt;LCD conveyance example&gt;</a:t>
            </a:r>
            <a:endParaRPr lang="en-US" altLang="ja-JP" sz="1600" dirty="0" smtClean="0">
              <a:latin typeface="+mj-lt"/>
              <a:ea typeface="+mn-ea"/>
            </a:endParaRPr>
          </a:p>
          <a:p>
            <a:pPr marL="138113" indent="-138113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+mj-lt"/>
              </a:rPr>
              <a:t>　Six axes in one group and eight conveyance sections</a:t>
            </a:r>
            <a:endParaRPr lang="en-US" altLang="ja-JP" sz="1600" dirty="0" smtClean="0">
              <a:latin typeface="+mj-lt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+mj-lt"/>
              </a:rPr>
              <a:t>　Total of 48 axis in use</a:t>
            </a:r>
            <a:endParaRPr lang="en-US" altLang="ja-JP" sz="1600" dirty="0" smtClean="0">
              <a:latin typeface="+mj-lt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>
              <a:latin typeface="+mj-lt"/>
              <a:ea typeface="+mn-ea"/>
            </a:endParaRPr>
          </a:p>
          <a:p>
            <a:pPr marL="363538" indent="-363538"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latin typeface="+mj-lt"/>
              </a:rPr>
              <a:t>　⇒ Wiring man-hour and cost merits are on the next page.</a:t>
            </a:r>
            <a:endParaRPr lang="en-US" altLang="ja-JP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4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23935" y="887575"/>
            <a:ext cx="6137852" cy="5279832"/>
            <a:chOff x="1423935" y="887575"/>
            <a:chExt cx="6137852" cy="5279832"/>
          </a:xfrm>
        </p:grpSpPr>
        <p:grpSp>
          <p:nvGrpSpPr>
            <p:cNvPr id="8" name="Group 7"/>
            <p:cNvGrpSpPr/>
            <p:nvPr/>
          </p:nvGrpSpPr>
          <p:grpSpPr>
            <a:xfrm>
              <a:off x="3248561" y="887575"/>
              <a:ext cx="2646878" cy="2864561"/>
              <a:chOff x="2609724" y="887575"/>
              <a:chExt cx="2646878" cy="2864561"/>
            </a:xfrm>
          </p:grpSpPr>
          <p:pic>
            <p:nvPicPr>
              <p:cNvPr id="6" name="Picture 3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2769" y="887575"/>
                <a:ext cx="1480789" cy="2186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609724" y="3105805"/>
                <a:ext cx="2646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FP7 Motion Control Unit</a:t>
                </a:r>
              </a:p>
              <a:p>
                <a:pPr algn="ctr"/>
                <a:r>
                  <a:rPr lang="en-US" dirty="0" err="1" smtClean="0"/>
                  <a:t>EtherCAT</a:t>
                </a:r>
                <a:endParaRPr lang="en-SG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154437" y="3287081"/>
              <a:ext cx="2407350" cy="2880326"/>
              <a:chOff x="5648829" y="3610247"/>
              <a:chExt cx="2407350" cy="2880326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49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9023" y="3610247"/>
                <a:ext cx="1326963" cy="2218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48829" y="5844242"/>
                <a:ext cx="24073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FP7 </a:t>
                </a:r>
                <a:r>
                  <a:rPr lang="en-US" dirty="0" smtClean="0"/>
                  <a:t>Multi I/O Unit</a:t>
                </a:r>
              </a:p>
              <a:p>
                <a:pPr algn="ctr"/>
                <a:r>
                  <a:rPr lang="en-US" dirty="0" smtClean="0"/>
                  <a:t>Standard/Positioning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423935" y="3707525"/>
              <a:ext cx="2643093" cy="2459882"/>
              <a:chOff x="580313" y="3691760"/>
              <a:chExt cx="2643093" cy="2459882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1" b="98423" l="0" r="993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313" y="3691760"/>
                <a:ext cx="2643093" cy="1813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45132" y="5505311"/>
                <a:ext cx="23134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FP-XH</a:t>
                </a:r>
                <a:endParaRPr lang="en-US" dirty="0"/>
              </a:p>
              <a:p>
                <a:pPr algn="ctr"/>
                <a:r>
                  <a:rPr lang="en-US" dirty="0" smtClean="0"/>
                  <a:t>Standard/Positioning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5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53806"/>
              </p:ext>
            </p:extLst>
          </p:nvPr>
        </p:nvGraphicFramePr>
        <p:xfrm>
          <a:off x="281594" y="908720"/>
          <a:ext cx="8682893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59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Pulse</a:t>
                      </a:r>
                      <a:endParaRPr kumimoji="1" lang="en-US" altLang="en-US" dirty="0"/>
                    </a:p>
                  </a:txBody>
                  <a:tcPr vert="vert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8711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71600" y="1540906"/>
            <a:ext cx="83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CPU</a:t>
            </a:r>
            <a:endParaRPr kumimoji="1" lang="en-US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696236" y="1033572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400" dirty="0" smtClean="0">
                <a:latin typeface="+mj-lt"/>
              </a:rPr>
              <a:t>4 axis (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AFP7PP04T</a:t>
            </a:r>
            <a:r>
              <a:rPr lang="en-US" altLang="en-US" sz="1400" dirty="0" smtClean="0">
                <a:latin typeface="+mj-lt"/>
              </a:rPr>
              <a:t>) </a:t>
            </a:r>
            <a:br>
              <a:rPr lang="en-US" altLang="en-US" sz="1400" dirty="0" smtClean="0">
                <a:latin typeface="+mj-lt"/>
              </a:rPr>
            </a:br>
            <a:r>
              <a:rPr lang="en-US" altLang="en-US" sz="1400" dirty="0" smtClean="0">
                <a:latin typeface="+mj-lt"/>
              </a:rPr>
              <a:t>× 12 units</a:t>
            </a:r>
            <a:endParaRPr lang="en-US" altLang="ja-JP" sz="1400" dirty="0" smtClean="0"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8069" y="764704"/>
            <a:ext cx="788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/>
              <a:t>+</a:t>
            </a:r>
            <a:endParaRPr kumimoji="1" lang="en-US" altLang="en-US" sz="6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86921" y="2249315"/>
            <a:ext cx="73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[A5B]</a:t>
            </a:r>
            <a:endParaRPr kumimoji="1" lang="en-US" altLang="en-US" sz="1050" dirty="0"/>
          </a:p>
        </p:txBody>
      </p:sp>
      <p:sp>
        <p:nvSpPr>
          <p:cNvPr id="7" name="正方形/長方形 6"/>
          <p:cNvSpPr/>
          <p:nvPr/>
        </p:nvSpPr>
        <p:spPr>
          <a:xfrm>
            <a:off x="179512" y="549022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en-US" sz="1600" b="1" dirty="0">
                <a:solidFill>
                  <a:prstClr val="black"/>
                </a:solidFill>
              </a:rPr>
              <a:t>&lt;Example &gt; When 6-axis conveyance sections control eight locations (48 </a:t>
            </a:r>
            <a:r>
              <a:rPr lang="en-US" altLang="en-US" sz="1600" b="1" dirty="0" smtClean="0">
                <a:solidFill>
                  <a:prstClr val="black"/>
                </a:solidFill>
              </a:rPr>
              <a:t>axis </a:t>
            </a:r>
            <a:r>
              <a:rPr lang="en-US" altLang="en-US" sz="1600" b="1" dirty="0">
                <a:solidFill>
                  <a:prstClr val="black"/>
                </a:solidFill>
              </a:rPr>
              <a:t>total)</a:t>
            </a:r>
            <a:endParaRPr lang="en-US" altLang="en-US" sz="1600" b="1" dirty="0"/>
          </a:p>
        </p:txBody>
      </p:sp>
      <p:sp>
        <p:nvSpPr>
          <p:cNvPr id="8" name="右中かっこ 7"/>
          <p:cNvSpPr/>
          <p:nvPr/>
        </p:nvSpPr>
        <p:spPr>
          <a:xfrm rot="5400000">
            <a:off x="2292279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637444" y="4377776"/>
            <a:ext cx="267105" cy="1720604"/>
            <a:chOff x="2964337" y="2051769"/>
            <a:chExt cx="360530" cy="2322414"/>
          </a:xfrm>
        </p:grpSpPr>
        <p:pic>
          <p:nvPicPr>
            <p:cNvPr id="10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676517" y="4377776"/>
            <a:ext cx="267105" cy="1720604"/>
            <a:chOff x="2964337" y="2051769"/>
            <a:chExt cx="360530" cy="2322414"/>
          </a:xfrm>
        </p:grpSpPr>
        <p:pic>
          <p:nvPicPr>
            <p:cNvPr id="17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156981" y="4377776"/>
            <a:ext cx="267105" cy="1720604"/>
            <a:chOff x="2964337" y="2051769"/>
            <a:chExt cx="360530" cy="2322414"/>
          </a:xfrm>
        </p:grpSpPr>
        <p:pic>
          <p:nvPicPr>
            <p:cNvPr id="24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2196053" y="4377776"/>
            <a:ext cx="267105" cy="1720604"/>
            <a:chOff x="2964337" y="2051769"/>
            <a:chExt cx="360530" cy="2322414"/>
          </a:xfrm>
        </p:grpSpPr>
        <p:pic>
          <p:nvPicPr>
            <p:cNvPr id="31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4117908" y="4377776"/>
            <a:ext cx="267105" cy="1720604"/>
            <a:chOff x="2964337" y="2051769"/>
            <a:chExt cx="360530" cy="2322414"/>
          </a:xfrm>
        </p:grpSpPr>
        <p:pic>
          <p:nvPicPr>
            <p:cNvPr id="38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4598372" y="4377776"/>
            <a:ext cx="267105" cy="1720604"/>
            <a:chOff x="2964337" y="2051769"/>
            <a:chExt cx="360530" cy="2322414"/>
          </a:xfrm>
        </p:grpSpPr>
        <p:pic>
          <p:nvPicPr>
            <p:cNvPr id="45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グループ化 50"/>
          <p:cNvGrpSpPr/>
          <p:nvPr/>
        </p:nvGrpSpPr>
        <p:grpSpPr>
          <a:xfrm>
            <a:off x="5078836" y="4377776"/>
            <a:ext cx="267105" cy="1720604"/>
            <a:chOff x="2964337" y="2051769"/>
            <a:chExt cx="360530" cy="2322414"/>
          </a:xfrm>
        </p:grpSpPr>
        <p:pic>
          <p:nvPicPr>
            <p:cNvPr id="52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グループ化 57"/>
          <p:cNvGrpSpPr/>
          <p:nvPr/>
        </p:nvGrpSpPr>
        <p:grpSpPr>
          <a:xfrm>
            <a:off x="5559298" y="4354086"/>
            <a:ext cx="267105" cy="1720604"/>
            <a:chOff x="2964337" y="2051769"/>
            <a:chExt cx="360530" cy="2322414"/>
          </a:xfrm>
        </p:grpSpPr>
        <p:pic>
          <p:nvPicPr>
            <p:cNvPr id="59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051769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442428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223746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2833087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3614405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41" descr="g_pi099_msmd_leadwi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337" y="4005064"/>
              <a:ext cx="360530" cy="36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右中かっこ 64"/>
          <p:cNvSpPr/>
          <p:nvPr/>
        </p:nvSpPr>
        <p:spPr>
          <a:xfrm rot="5400000">
            <a:off x="2778941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6" name="右中かっこ 65"/>
          <p:cNvSpPr/>
          <p:nvPr/>
        </p:nvSpPr>
        <p:spPr>
          <a:xfrm rot="5400000">
            <a:off x="3265604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7" name="右中かっこ 66"/>
          <p:cNvSpPr/>
          <p:nvPr/>
        </p:nvSpPr>
        <p:spPr>
          <a:xfrm rot="5400000">
            <a:off x="3752266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8" name="右中かっこ 67"/>
          <p:cNvSpPr/>
          <p:nvPr/>
        </p:nvSpPr>
        <p:spPr>
          <a:xfrm rot="5400000">
            <a:off x="4238929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9" name="右中かっこ 68"/>
          <p:cNvSpPr/>
          <p:nvPr/>
        </p:nvSpPr>
        <p:spPr>
          <a:xfrm rot="5400000">
            <a:off x="4725592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0" name="右中かっこ 69"/>
          <p:cNvSpPr/>
          <p:nvPr/>
        </p:nvSpPr>
        <p:spPr>
          <a:xfrm rot="5400000">
            <a:off x="5212254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1" name="右中かっこ 70"/>
          <p:cNvSpPr/>
          <p:nvPr/>
        </p:nvSpPr>
        <p:spPr>
          <a:xfrm rot="5400000">
            <a:off x="5657525" y="6015306"/>
            <a:ext cx="86248" cy="278699"/>
          </a:xfrm>
          <a:prstGeom prst="rightBrace">
            <a:avLst>
              <a:gd name="adj1" fmla="val 377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143965" y="4326084"/>
            <a:ext cx="382230" cy="177229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3105104" y="4326084"/>
            <a:ext cx="382230" cy="177229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4066244" y="4326084"/>
            <a:ext cx="382230" cy="177229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5027383" y="4326084"/>
            <a:ext cx="382230" cy="177229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2624535" y="4326084"/>
            <a:ext cx="382230" cy="17722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3585674" y="4326084"/>
            <a:ext cx="382230" cy="17722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546813" y="4326084"/>
            <a:ext cx="382230" cy="17722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5507951" y="4326084"/>
            <a:ext cx="382230" cy="17722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488069" y="3284984"/>
            <a:ext cx="788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/>
              <a:t>+</a:t>
            </a:r>
            <a:endParaRPr kumimoji="1" lang="en-US" altLang="en-US" sz="6600" dirty="0"/>
          </a:p>
        </p:txBody>
      </p:sp>
      <p:sp>
        <p:nvSpPr>
          <p:cNvPr id="81" name="正方形/長方形 80"/>
          <p:cNvSpPr/>
          <p:nvPr/>
        </p:nvSpPr>
        <p:spPr>
          <a:xfrm>
            <a:off x="6728124" y="3645024"/>
            <a:ext cx="2243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</a:rPr>
              <a:t>48 axis (</a:t>
            </a:r>
            <a:r>
              <a:rPr lang="en-US" altLang="ja-JP" sz="1400" dirty="0" smtClean="0">
                <a:solidFill>
                  <a:srgbClr val="0070C0"/>
                </a:solidFill>
                <a:latin typeface="+mj-lt"/>
              </a:rPr>
              <a:t>AFP7MC64EC</a:t>
            </a:r>
            <a:r>
              <a:rPr lang="en-US" altLang="ja-JP" sz="1400" dirty="0" smtClean="0">
                <a:latin typeface="+mj-lt"/>
              </a:rPr>
              <a:t>)</a:t>
            </a:r>
            <a:br>
              <a:rPr lang="en-US" altLang="ja-JP" sz="1400" dirty="0" smtClean="0">
                <a:latin typeface="+mj-lt"/>
              </a:rPr>
            </a:br>
            <a:r>
              <a:rPr lang="en-US" altLang="ja-JP" sz="1400" dirty="0" smtClean="0">
                <a:latin typeface="+mj-lt"/>
              </a:rPr>
              <a:t>× 1 unit</a:t>
            </a:r>
            <a:endParaRPr lang="en-US" altLang="ja-JP" sz="1400" dirty="0" smtClean="0"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475987" y="4950622"/>
            <a:ext cx="2497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+mj-lt"/>
              </a:rPr>
              <a:t>One unit controls 64 axis</a:t>
            </a:r>
            <a:endParaRPr lang="en-US" altLang="ja-JP" sz="1400" dirty="0" smtClean="0">
              <a:latin typeface="+mj-lt"/>
              <a:ea typeface="HGP創英角ｺﾞｼｯｸUB" panose="020B0900000000000000" pitchFamily="50" charset="-128"/>
            </a:endParaRPr>
          </a:p>
          <a:p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• Great size and cost merits　</a:t>
            </a:r>
            <a:endParaRPr lang="en-US" altLang="ja-JP" sz="1400" dirty="0" smtClean="0">
              <a:solidFill>
                <a:srgbClr val="FF0000"/>
              </a:solidFill>
              <a:latin typeface="+mj-lt"/>
              <a:ea typeface="HGP創英角ｺﾞｼｯｸUB" panose="020B0900000000000000" pitchFamily="50" charset="-128"/>
            </a:endParaRPr>
          </a:p>
          <a:p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• Man-hour reduction through daisy-chain connection</a:t>
            </a:r>
            <a:endParaRPr lang="en-US" altLang="en-US" sz="1400" dirty="0">
              <a:solidFill>
                <a:srgbClr val="FF0000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2336424" y="4002969"/>
            <a:ext cx="3390004" cy="309954"/>
            <a:chOff x="3188106" y="4218993"/>
            <a:chExt cx="3430397" cy="309954"/>
          </a:xfrm>
        </p:grpSpPr>
        <p:sp>
          <p:nvSpPr>
            <p:cNvPr id="84" name="Line 160"/>
            <p:cNvSpPr>
              <a:spLocks noChangeShapeType="1"/>
            </p:cNvSpPr>
            <p:nvPr/>
          </p:nvSpPr>
          <p:spPr bwMode="auto">
            <a:xfrm rot="5400000">
              <a:off x="3642407" y="4392674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157"/>
            <p:cNvSpPr>
              <a:spLocks noChangeShapeType="1"/>
            </p:cNvSpPr>
            <p:nvPr/>
          </p:nvSpPr>
          <p:spPr bwMode="auto">
            <a:xfrm rot="5400000" flipV="1">
              <a:off x="3561091" y="4395246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161"/>
            <p:cNvSpPr>
              <a:spLocks noChangeShapeType="1"/>
            </p:cNvSpPr>
            <p:nvPr/>
          </p:nvSpPr>
          <p:spPr bwMode="auto">
            <a:xfrm rot="5400000" flipH="1" flipV="1">
              <a:off x="3444007" y="4195092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Line 160"/>
            <p:cNvSpPr>
              <a:spLocks noChangeShapeType="1"/>
            </p:cNvSpPr>
            <p:nvPr/>
          </p:nvSpPr>
          <p:spPr bwMode="auto">
            <a:xfrm rot="5400000">
              <a:off x="4131735" y="4390812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157"/>
            <p:cNvSpPr>
              <a:spLocks noChangeShapeType="1"/>
            </p:cNvSpPr>
            <p:nvPr/>
          </p:nvSpPr>
          <p:spPr bwMode="auto">
            <a:xfrm rot="5400000" flipV="1">
              <a:off x="4050419" y="4393384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Line 161"/>
            <p:cNvSpPr>
              <a:spLocks noChangeShapeType="1"/>
            </p:cNvSpPr>
            <p:nvPr/>
          </p:nvSpPr>
          <p:spPr bwMode="auto">
            <a:xfrm rot="5400000" flipH="1" flipV="1">
              <a:off x="3933335" y="4193230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160"/>
            <p:cNvSpPr>
              <a:spLocks noChangeShapeType="1"/>
            </p:cNvSpPr>
            <p:nvPr/>
          </p:nvSpPr>
          <p:spPr bwMode="auto">
            <a:xfrm rot="5400000">
              <a:off x="4620203" y="4388514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157"/>
            <p:cNvSpPr>
              <a:spLocks noChangeShapeType="1"/>
            </p:cNvSpPr>
            <p:nvPr/>
          </p:nvSpPr>
          <p:spPr bwMode="auto">
            <a:xfrm rot="5400000" flipV="1">
              <a:off x="4538887" y="4391086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161"/>
            <p:cNvSpPr>
              <a:spLocks noChangeShapeType="1"/>
            </p:cNvSpPr>
            <p:nvPr/>
          </p:nvSpPr>
          <p:spPr bwMode="auto">
            <a:xfrm rot="5400000" flipH="1" flipV="1">
              <a:off x="4421803" y="4190932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Line 160"/>
            <p:cNvSpPr>
              <a:spLocks noChangeShapeType="1"/>
            </p:cNvSpPr>
            <p:nvPr/>
          </p:nvSpPr>
          <p:spPr bwMode="auto">
            <a:xfrm rot="5400000">
              <a:off x="5104317" y="4386653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Line 157"/>
            <p:cNvSpPr>
              <a:spLocks noChangeShapeType="1"/>
            </p:cNvSpPr>
            <p:nvPr/>
          </p:nvSpPr>
          <p:spPr bwMode="auto">
            <a:xfrm rot="5400000" flipV="1">
              <a:off x="5023001" y="4389225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Line 161"/>
            <p:cNvSpPr>
              <a:spLocks noChangeShapeType="1"/>
            </p:cNvSpPr>
            <p:nvPr/>
          </p:nvSpPr>
          <p:spPr bwMode="auto">
            <a:xfrm rot="5400000" flipH="1" flipV="1">
              <a:off x="4905917" y="4189071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Line 160"/>
            <p:cNvSpPr>
              <a:spLocks noChangeShapeType="1"/>
            </p:cNvSpPr>
            <p:nvPr/>
          </p:nvSpPr>
          <p:spPr bwMode="auto">
            <a:xfrm rot="5400000">
              <a:off x="5593645" y="4384791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Line 157"/>
            <p:cNvSpPr>
              <a:spLocks noChangeShapeType="1"/>
            </p:cNvSpPr>
            <p:nvPr/>
          </p:nvSpPr>
          <p:spPr bwMode="auto">
            <a:xfrm rot="5400000" flipV="1">
              <a:off x="5512329" y="4387363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161"/>
            <p:cNvSpPr>
              <a:spLocks noChangeShapeType="1"/>
            </p:cNvSpPr>
            <p:nvPr/>
          </p:nvSpPr>
          <p:spPr bwMode="auto">
            <a:xfrm rot="5400000" flipH="1" flipV="1">
              <a:off x="5395245" y="4187209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Line 160"/>
            <p:cNvSpPr>
              <a:spLocks noChangeShapeType="1"/>
            </p:cNvSpPr>
            <p:nvPr/>
          </p:nvSpPr>
          <p:spPr bwMode="auto">
            <a:xfrm rot="5400000">
              <a:off x="6082113" y="4382493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Line 157"/>
            <p:cNvSpPr>
              <a:spLocks noChangeShapeType="1"/>
            </p:cNvSpPr>
            <p:nvPr/>
          </p:nvSpPr>
          <p:spPr bwMode="auto">
            <a:xfrm rot="5400000" flipV="1">
              <a:off x="6000797" y="4385065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Line 161"/>
            <p:cNvSpPr>
              <a:spLocks noChangeShapeType="1"/>
            </p:cNvSpPr>
            <p:nvPr/>
          </p:nvSpPr>
          <p:spPr bwMode="auto">
            <a:xfrm rot="5400000" flipH="1" flipV="1">
              <a:off x="5883713" y="4184911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160"/>
            <p:cNvSpPr>
              <a:spLocks noChangeShapeType="1"/>
            </p:cNvSpPr>
            <p:nvPr/>
          </p:nvSpPr>
          <p:spPr bwMode="auto">
            <a:xfrm rot="5400000">
              <a:off x="3147561" y="4401961"/>
              <a:ext cx="169368" cy="836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Line 157"/>
            <p:cNvSpPr>
              <a:spLocks noChangeShapeType="1"/>
            </p:cNvSpPr>
            <p:nvPr/>
          </p:nvSpPr>
          <p:spPr bwMode="auto">
            <a:xfrm rot="5400000" flipV="1">
              <a:off x="6492014" y="4382450"/>
              <a:ext cx="169368" cy="8361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161"/>
            <p:cNvSpPr>
              <a:spLocks noChangeShapeType="1"/>
            </p:cNvSpPr>
            <p:nvPr/>
          </p:nvSpPr>
          <p:spPr bwMode="auto">
            <a:xfrm rot="5400000" flipH="1" flipV="1">
              <a:off x="6374930" y="4182296"/>
              <a:ext cx="1861" cy="3381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Line 160"/>
            <p:cNvSpPr>
              <a:spLocks noChangeShapeType="1"/>
            </p:cNvSpPr>
            <p:nvPr/>
          </p:nvSpPr>
          <p:spPr bwMode="auto">
            <a:xfrm rot="5400000">
              <a:off x="3033129" y="4373970"/>
              <a:ext cx="30995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06" name="直線矢印コネクタ 105"/>
          <p:cNvCxnSpPr/>
          <p:nvPr/>
        </p:nvCxnSpPr>
        <p:spPr>
          <a:xfrm>
            <a:off x="6179744" y="3861048"/>
            <a:ext cx="5483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>
            <a:off x="7456955" y="1556792"/>
            <a:ext cx="0" cy="2079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7456955" y="2276872"/>
            <a:ext cx="1514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Significant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</a:rPr>
              <a:t>cost reduction is </a:t>
            </a: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possible</a:t>
            </a:r>
            <a:endParaRPr lang="en-US" altLang="en-US" sz="1100" dirty="0">
              <a:solidFill>
                <a:srgbClr val="FF0000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cxnSp>
        <p:nvCxnSpPr>
          <p:cNvPr id="109" name="直線矢印コネクタ 108"/>
          <p:cNvCxnSpPr/>
          <p:nvPr/>
        </p:nvCxnSpPr>
        <p:spPr>
          <a:xfrm>
            <a:off x="6156176" y="1287491"/>
            <a:ext cx="4960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311488" y="3555046"/>
            <a:ext cx="461665" cy="2820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en-US" b="1" dirty="0" smtClean="0"/>
              <a:t>Network</a:t>
            </a:r>
            <a:endParaRPr kumimoji="1" lang="en-US" altLang="en-US" b="1" dirty="0"/>
          </a:p>
        </p:txBody>
      </p:sp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82" y="3568390"/>
            <a:ext cx="317434" cy="5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0" y="3573016"/>
            <a:ext cx="459079" cy="59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7" y="1018301"/>
            <a:ext cx="459079" cy="59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テキスト ボックス 113"/>
          <p:cNvSpPr txBox="1"/>
          <p:nvPr/>
        </p:nvSpPr>
        <p:spPr>
          <a:xfrm>
            <a:off x="204564" y="-14858"/>
            <a:ext cx="4366901" cy="523220"/>
          </a:xfrm>
          <a:prstGeom prst="rect">
            <a:avLst/>
          </a:prstGeom>
          <a:noFill/>
          <a:effectLst>
            <a:outerShdw blurRad="25400" dist="12700" dir="1200000" algn="ctr" rotWithShape="0">
              <a:srgbClr val="FFFFFF"/>
            </a:outerShd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en-US" sz="2800" kern="0" dirty="0" smtClean="0">
                <a:solidFill>
                  <a:prstClr val="black"/>
                </a:solidFill>
                <a:latin typeface="+mj-lt"/>
              </a:rPr>
              <a:t>Configuration Comparison</a:t>
            </a:r>
            <a:endParaRPr kumimoji="0" lang="en-US" altLang="ja-JP" kern="0" dirty="0" smtClean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115" name="グループ化 114"/>
          <p:cNvGrpSpPr/>
          <p:nvPr/>
        </p:nvGrpSpPr>
        <p:grpSpPr>
          <a:xfrm>
            <a:off x="1904556" y="1038449"/>
            <a:ext cx="4458266" cy="2554312"/>
            <a:chOff x="1904556" y="1038449"/>
            <a:chExt cx="4458266" cy="2554312"/>
          </a:xfrm>
        </p:grpSpPr>
        <p:grpSp>
          <p:nvGrpSpPr>
            <p:cNvPr id="116" name="グループ化 115"/>
            <p:cNvGrpSpPr/>
            <p:nvPr/>
          </p:nvGrpSpPr>
          <p:grpSpPr>
            <a:xfrm>
              <a:off x="2066537" y="1755818"/>
              <a:ext cx="314025" cy="1382377"/>
              <a:chOff x="2685460" y="2353412"/>
              <a:chExt cx="476592" cy="2205236"/>
            </a:xfrm>
          </p:grpSpPr>
          <p:pic>
            <p:nvPicPr>
              <p:cNvPr id="220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7" name="グループ化 116"/>
            <p:cNvGrpSpPr/>
            <p:nvPr/>
          </p:nvGrpSpPr>
          <p:grpSpPr>
            <a:xfrm>
              <a:off x="2412254" y="1755818"/>
              <a:ext cx="314025" cy="1382377"/>
              <a:chOff x="2685460" y="2353412"/>
              <a:chExt cx="476592" cy="2205236"/>
            </a:xfrm>
          </p:grpSpPr>
          <p:pic>
            <p:nvPicPr>
              <p:cNvPr id="216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8" name="グループ化 117"/>
            <p:cNvGrpSpPr/>
            <p:nvPr/>
          </p:nvGrpSpPr>
          <p:grpSpPr>
            <a:xfrm>
              <a:off x="2753445" y="1755818"/>
              <a:ext cx="314025" cy="1382377"/>
              <a:chOff x="2685460" y="2353412"/>
              <a:chExt cx="476592" cy="2205236"/>
            </a:xfrm>
          </p:grpSpPr>
          <p:pic>
            <p:nvPicPr>
              <p:cNvPr id="212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9" name="グループ化 118"/>
            <p:cNvGrpSpPr/>
            <p:nvPr/>
          </p:nvGrpSpPr>
          <p:grpSpPr>
            <a:xfrm>
              <a:off x="3122071" y="1755818"/>
              <a:ext cx="314025" cy="1382377"/>
              <a:chOff x="2685460" y="2353412"/>
              <a:chExt cx="476592" cy="2205236"/>
            </a:xfrm>
          </p:grpSpPr>
          <p:pic>
            <p:nvPicPr>
              <p:cNvPr id="208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" name="グループ化 119"/>
            <p:cNvGrpSpPr/>
            <p:nvPr/>
          </p:nvGrpSpPr>
          <p:grpSpPr>
            <a:xfrm>
              <a:off x="3449679" y="1755818"/>
              <a:ext cx="314025" cy="1382377"/>
              <a:chOff x="2685460" y="2353412"/>
              <a:chExt cx="476592" cy="2205236"/>
            </a:xfrm>
          </p:grpSpPr>
          <p:pic>
            <p:nvPicPr>
              <p:cNvPr id="204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" name="グループ化 120"/>
            <p:cNvGrpSpPr/>
            <p:nvPr/>
          </p:nvGrpSpPr>
          <p:grpSpPr>
            <a:xfrm>
              <a:off x="3795397" y="1755818"/>
              <a:ext cx="314025" cy="1382377"/>
              <a:chOff x="2685460" y="2353412"/>
              <a:chExt cx="476592" cy="2205236"/>
            </a:xfrm>
          </p:grpSpPr>
          <p:pic>
            <p:nvPicPr>
              <p:cNvPr id="200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" name="グループ化 121"/>
            <p:cNvGrpSpPr/>
            <p:nvPr/>
          </p:nvGrpSpPr>
          <p:grpSpPr>
            <a:xfrm>
              <a:off x="4136587" y="1755818"/>
              <a:ext cx="314025" cy="1382377"/>
              <a:chOff x="2685460" y="2353412"/>
              <a:chExt cx="476592" cy="2205236"/>
            </a:xfrm>
          </p:grpSpPr>
          <p:pic>
            <p:nvPicPr>
              <p:cNvPr id="196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" name="グループ化 122"/>
            <p:cNvGrpSpPr/>
            <p:nvPr/>
          </p:nvGrpSpPr>
          <p:grpSpPr>
            <a:xfrm>
              <a:off x="4505213" y="1755818"/>
              <a:ext cx="314025" cy="1382377"/>
              <a:chOff x="2685460" y="2353412"/>
              <a:chExt cx="476592" cy="2205236"/>
            </a:xfrm>
          </p:grpSpPr>
          <p:pic>
            <p:nvPicPr>
              <p:cNvPr id="192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4" name="グループ化 123"/>
            <p:cNvGrpSpPr/>
            <p:nvPr/>
          </p:nvGrpSpPr>
          <p:grpSpPr>
            <a:xfrm>
              <a:off x="4810185" y="1755818"/>
              <a:ext cx="314025" cy="1382377"/>
              <a:chOff x="2685460" y="2353412"/>
              <a:chExt cx="476592" cy="2205236"/>
            </a:xfrm>
          </p:grpSpPr>
          <p:pic>
            <p:nvPicPr>
              <p:cNvPr id="188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5" name="グループ化 124"/>
            <p:cNvGrpSpPr/>
            <p:nvPr/>
          </p:nvGrpSpPr>
          <p:grpSpPr>
            <a:xfrm>
              <a:off x="5155902" y="1755818"/>
              <a:ext cx="314025" cy="1382377"/>
              <a:chOff x="2685460" y="2353412"/>
              <a:chExt cx="476592" cy="2205236"/>
            </a:xfrm>
          </p:grpSpPr>
          <p:pic>
            <p:nvPicPr>
              <p:cNvPr id="184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" name="グループ化 125"/>
            <p:cNvGrpSpPr/>
            <p:nvPr/>
          </p:nvGrpSpPr>
          <p:grpSpPr>
            <a:xfrm>
              <a:off x="5497093" y="1755818"/>
              <a:ext cx="314025" cy="1382377"/>
              <a:chOff x="2685460" y="2353412"/>
              <a:chExt cx="476592" cy="2205236"/>
            </a:xfrm>
          </p:grpSpPr>
          <p:pic>
            <p:nvPicPr>
              <p:cNvPr id="180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7" name="グループ化 126"/>
            <p:cNvGrpSpPr/>
            <p:nvPr/>
          </p:nvGrpSpPr>
          <p:grpSpPr>
            <a:xfrm>
              <a:off x="5865719" y="1755818"/>
              <a:ext cx="314025" cy="1382377"/>
              <a:chOff x="2685460" y="2353412"/>
              <a:chExt cx="476592" cy="2205236"/>
            </a:xfrm>
          </p:grpSpPr>
          <p:pic>
            <p:nvPicPr>
              <p:cNvPr id="176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353412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5460" y="2939659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149" y="4112153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41" descr="g_pi099_msmd_leadwir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567" y="3525906"/>
                <a:ext cx="414903" cy="4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8" name="下矢印 127"/>
            <p:cNvSpPr/>
            <p:nvPr/>
          </p:nvSpPr>
          <p:spPr>
            <a:xfrm>
              <a:off x="2162157" y="1544979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下矢印 128"/>
            <p:cNvSpPr/>
            <p:nvPr/>
          </p:nvSpPr>
          <p:spPr>
            <a:xfrm>
              <a:off x="2521457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下矢印 129"/>
            <p:cNvSpPr/>
            <p:nvPr/>
          </p:nvSpPr>
          <p:spPr>
            <a:xfrm>
              <a:off x="2849065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下矢印 130"/>
            <p:cNvSpPr/>
            <p:nvPr/>
          </p:nvSpPr>
          <p:spPr>
            <a:xfrm>
              <a:off x="3203788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下矢印 131"/>
            <p:cNvSpPr/>
            <p:nvPr/>
          </p:nvSpPr>
          <p:spPr>
            <a:xfrm>
              <a:off x="3531395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下矢印 132"/>
            <p:cNvSpPr/>
            <p:nvPr/>
          </p:nvSpPr>
          <p:spPr>
            <a:xfrm>
              <a:off x="3886490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下矢印 133"/>
            <p:cNvSpPr/>
            <p:nvPr/>
          </p:nvSpPr>
          <p:spPr>
            <a:xfrm>
              <a:off x="4214097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下矢印 134"/>
            <p:cNvSpPr/>
            <p:nvPr/>
          </p:nvSpPr>
          <p:spPr>
            <a:xfrm>
              <a:off x="4596306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下矢印 135"/>
            <p:cNvSpPr/>
            <p:nvPr/>
          </p:nvSpPr>
          <p:spPr>
            <a:xfrm>
              <a:off x="4951029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下矢印 136"/>
            <p:cNvSpPr/>
            <p:nvPr/>
          </p:nvSpPr>
          <p:spPr>
            <a:xfrm>
              <a:off x="5278637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下矢印 137"/>
            <p:cNvSpPr/>
            <p:nvPr/>
          </p:nvSpPr>
          <p:spPr>
            <a:xfrm>
              <a:off x="5633731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下矢印 138"/>
            <p:cNvSpPr/>
            <p:nvPr/>
          </p:nvSpPr>
          <p:spPr>
            <a:xfrm>
              <a:off x="5961339" y="1554757"/>
              <a:ext cx="136689" cy="165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右中かっこ 139"/>
            <p:cNvSpPr/>
            <p:nvPr/>
          </p:nvSpPr>
          <p:spPr>
            <a:xfrm rot="5400000">
              <a:off x="2180241" y="3108096"/>
              <a:ext cx="88274" cy="285244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右中かっこ 140"/>
            <p:cNvSpPr/>
            <p:nvPr/>
          </p:nvSpPr>
          <p:spPr>
            <a:xfrm rot="5400000">
              <a:off x="2715179" y="3017775"/>
              <a:ext cx="95418" cy="487536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右中かっこ 141"/>
            <p:cNvSpPr/>
            <p:nvPr/>
          </p:nvSpPr>
          <p:spPr>
            <a:xfrm rot="5400000">
              <a:off x="3758816" y="3012085"/>
              <a:ext cx="95418" cy="487536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右中かっこ 142"/>
            <p:cNvSpPr/>
            <p:nvPr/>
          </p:nvSpPr>
          <p:spPr>
            <a:xfrm rot="5400000">
              <a:off x="4792365" y="2996738"/>
              <a:ext cx="95418" cy="487536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右中かっこ 143"/>
            <p:cNvSpPr/>
            <p:nvPr/>
          </p:nvSpPr>
          <p:spPr>
            <a:xfrm rot="5400000">
              <a:off x="5298332" y="3071758"/>
              <a:ext cx="80405" cy="319170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右中かっこ 144"/>
            <p:cNvSpPr/>
            <p:nvPr/>
          </p:nvSpPr>
          <p:spPr>
            <a:xfrm rot="5400000">
              <a:off x="5835157" y="2980630"/>
              <a:ext cx="95418" cy="487536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/>
            <p:cNvSpPr/>
            <p:nvPr/>
          </p:nvSpPr>
          <p:spPr>
            <a:xfrm>
              <a:off x="2079468" y="1769266"/>
              <a:ext cx="619071" cy="1386719"/>
            </a:xfrm>
            <a:custGeom>
              <a:avLst/>
              <a:gdLst>
                <a:gd name="connsiteX0" fmla="*/ 0 w 816429"/>
                <a:gd name="connsiteY0" fmla="*/ 0 h 1828800"/>
                <a:gd name="connsiteX1" fmla="*/ 16329 w 816429"/>
                <a:gd name="connsiteY1" fmla="*/ 1823357 h 1828800"/>
                <a:gd name="connsiteX2" fmla="*/ 419100 w 816429"/>
                <a:gd name="connsiteY2" fmla="*/ 1828800 h 1828800"/>
                <a:gd name="connsiteX3" fmla="*/ 413658 w 816429"/>
                <a:gd name="connsiteY3" fmla="*/ 854528 h 1828800"/>
                <a:gd name="connsiteX4" fmla="*/ 816429 w 816429"/>
                <a:gd name="connsiteY4" fmla="*/ 859971 h 1828800"/>
                <a:gd name="connsiteX5" fmla="*/ 816429 w 816429"/>
                <a:gd name="connsiteY5" fmla="*/ 0 h 1828800"/>
                <a:gd name="connsiteX6" fmla="*/ 0 w 816429"/>
                <a:gd name="connsiteY6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429" h="1828800">
                  <a:moveTo>
                    <a:pt x="0" y="0"/>
                  </a:moveTo>
                  <a:lnTo>
                    <a:pt x="16329" y="1823357"/>
                  </a:lnTo>
                  <a:lnTo>
                    <a:pt x="419100" y="1828800"/>
                  </a:lnTo>
                  <a:lnTo>
                    <a:pt x="413658" y="854528"/>
                  </a:lnTo>
                  <a:lnTo>
                    <a:pt x="816429" y="859971"/>
                  </a:lnTo>
                  <a:lnTo>
                    <a:pt x="816429" y="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/>
            <p:cNvSpPr/>
            <p:nvPr/>
          </p:nvSpPr>
          <p:spPr>
            <a:xfrm>
              <a:off x="2459165" y="1765139"/>
              <a:ext cx="623198" cy="1407355"/>
            </a:xfrm>
            <a:custGeom>
              <a:avLst/>
              <a:gdLst>
                <a:gd name="connsiteX0" fmla="*/ 364672 w 821872"/>
                <a:gd name="connsiteY0" fmla="*/ 0 h 1856014"/>
                <a:gd name="connsiteX1" fmla="*/ 800100 w 821872"/>
                <a:gd name="connsiteY1" fmla="*/ 5443 h 1856014"/>
                <a:gd name="connsiteX2" fmla="*/ 821872 w 821872"/>
                <a:gd name="connsiteY2" fmla="*/ 1856014 h 1856014"/>
                <a:gd name="connsiteX3" fmla="*/ 0 w 821872"/>
                <a:gd name="connsiteY3" fmla="*/ 1850571 h 1856014"/>
                <a:gd name="connsiteX4" fmla="*/ 0 w 821872"/>
                <a:gd name="connsiteY4" fmla="*/ 990600 h 1856014"/>
                <a:gd name="connsiteX5" fmla="*/ 381000 w 821872"/>
                <a:gd name="connsiteY5" fmla="*/ 996043 h 1856014"/>
                <a:gd name="connsiteX6" fmla="*/ 364672 w 821872"/>
                <a:gd name="connsiteY6" fmla="*/ 0 h 185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872" h="1856014">
                  <a:moveTo>
                    <a:pt x="364672" y="0"/>
                  </a:moveTo>
                  <a:lnTo>
                    <a:pt x="800100" y="5443"/>
                  </a:lnTo>
                  <a:lnTo>
                    <a:pt x="821872" y="1856014"/>
                  </a:lnTo>
                  <a:lnTo>
                    <a:pt x="0" y="1850571"/>
                  </a:lnTo>
                  <a:lnTo>
                    <a:pt x="0" y="990600"/>
                  </a:lnTo>
                  <a:lnTo>
                    <a:pt x="381000" y="996043"/>
                  </a:lnTo>
                  <a:lnTo>
                    <a:pt x="364672" y="0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/>
            <p:cNvSpPr/>
            <p:nvPr/>
          </p:nvSpPr>
          <p:spPr>
            <a:xfrm>
              <a:off x="3115380" y="1765139"/>
              <a:ext cx="619071" cy="1386719"/>
            </a:xfrm>
            <a:custGeom>
              <a:avLst/>
              <a:gdLst>
                <a:gd name="connsiteX0" fmla="*/ 0 w 816429"/>
                <a:gd name="connsiteY0" fmla="*/ 0 h 1828800"/>
                <a:gd name="connsiteX1" fmla="*/ 16329 w 816429"/>
                <a:gd name="connsiteY1" fmla="*/ 1823357 h 1828800"/>
                <a:gd name="connsiteX2" fmla="*/ 419100 w 816429"/>
                <a:gd name="connsiteY2" fmla="*/ 1828800 h 1828800"/>
                <a:gd name="connsiteX3" fmla="*/ 413658 w 816429"/>
                <a:gd name="connsiteY3" fmla="*/ 854528 h 1828800"/>
                <a:gd name="connsiteX4" fmla="*/ 816429 w 816429"/>
                <a:gd name="connsiteY4" fmla="*/ 859971 h 1828800"/>
                <a:gd name="connsiteX5" fmla="*/ 816429 w 816429"/>
                <a:gd name="connsiteY5" fmla="*/ 0 h 1828800"/>
                <a:gd name="connsiteX6" fmla="*/ 0 w 816429"/>
                <a:gd name="connsiteY6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429" h="1828800">
                  <a:moveTo>
                    <a:pt x="0" y="0"/>
                  </a:moveTo>
                  <a:lnTo>
                    <a:pt x="16329" y="1823357"/>
                  </a:lnTo>
                  <a:lnTo>
                    <a:pt x="419100" y="1828800"/>
                  </a:lnTo>
                  <a:lnTo>
                    <a:pt x="413658" y="854528"/>
                  </a:lnTo>
                  <a:lnTo>
                    <a:pt x="816429" y="859971"/>
                  </a:lnTo>
                  <a:lnTo>
                    <a:pt x="816429" y="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/>
            <p:cNvSpPr/>
            <p:nvPr/>
          </p:nvSpPr>
          <p:spPr>
            <a:xfrm>
              <a:off x="4151645" y="1760943"/>
              <a:ext cx="619071" cy="1386719"/>
            </a:xfrm>
            <a:custGeom>
              <a:avLst/>
              <a:gdLst>
                <a:gd name="connsiteX0" fmla="*/ 0 w 816429"/>
                <a:gd name="connsiteY0" fmla="*/ 0 h 1828800"/>
                <a:gd name="connsiteX1" fmla="*/ 16329 w 816429"/>
                <a:gd name="connsiteY1" fmla="*/ 1823357 h 1828800"/>
                <a:gd name="connsiteX2" fmla="*/ 419100 w 816429"/>
                <a:gd name="connsiteY2" fmla="*/ 1828800 h 1828800"/>
                <a:gd name="connsiteX3" fmla="*/ 413658 w 816429"/>
                <a:gd name="connsiteY3" fmla="*/ 854528 h 1828800"/>
                <a:gd name="connsiteX4" fmla="*/ 816429 w 816429"/>
                <a:gd name="connsiteY4" fmla="*/ 859971 h 1828800"/>
                <a:gd name="connsiteX5" fmla="*/ 816429 w 816429"/>
                <a:gd name="connsiteY5" fmla="*/ 0 h 1828800"/>
                <a:gd name="connsiteX6" fmla="*/ 0 w 816429"/>
                <a:gd name="connsiteY6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429" h="1828800">
                  <a:moveTo>
                    <a:pt x="0" y="0"/>
                  </a:moveTo>
                  <a:lnTo>
                    <a:pt x="16329" y="1823357"/>
                  </a:lnTo>
                  <a:lnTo>
                    <a:pt x="419100" y="1828800"/>
                  </a:lnTo>
                  <a:lnTo>
                    <a:pt x="413658" y="854528"/>
                  </a:lnTo>
                  <a:lnTo>
                    <a:pt x="816429" y="859971"/>
                  </a:lnTo>
                  <a:lnTo>
                    <a:pt x="816429" y="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/>
            <p:cNvSpPr/>
            <p:nvPr/>
          </p:nvSpPr>
          <p:spPr>
            <a:xfrm>
              <a:off x="5153950" y="1752664"/>
              <a:ext cx="619071" cy="1386719"/>
            </a:xfrm>
            <a:custGeom>
              <a:avLst/>
              <a:gdLst>
                <a:gd name="connsiteX0" fmla="*/ 0 w 816429"/>
                <a:gd name="connsiteY0" fmla="*/ 0 h 1828800"/>
                <a:gd name="connsiteX1" fmla="*/ 16329 w 816429"/>
                <a:gd name="connsiteY1" fmla="*/ 1823357 h 1828800"/>
                <a:gd name="connsiteX2" fmla="*/ 419100 w 816429"/>
                <a:gd name="connsiteY2" fmla="*/ 1828800 h 1828800"/>
                <a:gd name="connsiteX3" fmla="*/ 413658 w 816429"/>
                <a:gd name="connsiteY3" fmla="*/ 854528 h 1828800"/>
                <a:gd name="connsiteX4" fmla="*/ 816429 w 816429"/>
                <a:gd name="connsiteY4" fmla="*/ 859971 h 1828800"/>
                <a:gd name="connsiteX5" fmla="*/ 816429 w 816429"/>
                <a:gd name="connsiteY5" fmla="*/ 0 h 1828800"/>
                <a:gd name="connsiteX6" fmla="*/ 0 w 816429"/>
                <a:gd name="connsiteY6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429" h="1828800">
                  <a:moveTo>
                    <a:pt x="0" y="0"/>
                  </a:moveTo>
                  <a:lnTo>
                    <a:pt x="16329" y="1823357"/>
                  </a:lnTo>
                  <a:lnTo>
                    <a:pt x="419100" y="1828800"/>
                  </a:lnTo>
                  <a:lnTo>
                    <a:pt x="413658" y="854528"/>
                  </a:lnTo>
                  <a:lnTo>
                    <a:pt x="816429" y="859971"/>
                  </a:lnTo>
                  <a:lnTo>
                    <a:pt x="816429" y="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/>
            <p:cNvSpPr/>
            <p:nvPr/>
          </p:nvSpPr>
          <p:spPr>
            <a:xfrm>
              <a:off x="3490950" y="1748631"/>
              <a:ext cx="623198" cy="1407355"/>
            </a:xfrm>
            <a:custGeom>
              <a:avLst/>
              <a:gdLst>
                <a:gd name="connsiteX0" fmla="*/ 364672 w 821872"/>
                <a:gd name="connsiteY0" fmla="*/ 0 h 1856014"/>
                <a:gd name="connsiteX1" fmla="*/ 800100 w 821872"/>
                <a:gd name="connsiteY1" fmla="*/ 5443 h 1856014"/>
                <a:gd name="connsiteX2" fmla="*/ 821872 w 821872"/>
                <a:gd name="connsiteY2" fmla="*/ 1856014 h 1856014"/>
                <a:gd name="connsiteX3" fmla="*/ 0 w 821872"/>
                <a:gd name="connsiteY3" fmla="*/ 1850571 h 1856014"/>
                <a:gd name="connsiteX4" fmla="*/ 0 w 821872"/>
                <a:gd name="connsiteY4" fmla="*/ 990600 h 1856014"/>
                <a:gd name="connsiteX5" fmla="*/ 381000 w 821872"/>
                <a:gd name="connsiteY5" fmla="*/ 996043 h 1856014"/>
                <a:gd name="connsiteX6" fmla="*/ 364672 w 821872"/>
                <a:gd name="connsiteY6" fmla="*/ 0 h 185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872" h="1856014">
                  <a:moveTo>
                    <a:pt x="364672" y="0"/>
                  </a:moveTo>
                  <a:lnTo>
                    <a:pt x="800100" y="5443"/>
                  </a:lnTo>
                  <a:lnTo>
                    <a:pt x="821872" y="1856014"/>
                  </a:lnTo>
                  <a:lnTo>
                    <a:pt x="0" y="1850571"/>
                  </a:lnTo>
                  <a:lnTo>
                    <a:pt x="0" y="990600"/>
                  </a:lnTo>
                  <a:lnTo>
                    <a:pt x="381000" y="996043"/>
                  </a:lnTo>
                  <a:lnTo>
                    <a:pt x="364672" y="0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/>
            <p:cNvSpPr/>
            <p:nvPr/>
          </p:nvSpPr>
          <p:spPr>
            <a:xfrm>
              <a:off x="4518608" y="1744503"/>
              <a:ext cx="623198" cy="1407355"/>
            </a:xfrm>
            <a:custGeom>
              <a:avLst/>
              <a:gdLst>
                <a:gd name="connsiteX0" fmla="*/ 364672 w 821872"/>
                <a:gd name="connsiteY0" fmla="*/ 0 h 1856014"/>
                <a:gd name="connsiteX1" fmla="*/ 800100 w 821872"/>
                <a:gd name="connsiteY1" fmla="*/ 5443 h 1856014"/>
                <a:gd name="connsiteX2" fmla="*/ 821872 w 821872"/>
                <a:gd name="connsiteY2" fmla="*/ 1856014 h 1856014"/>
                <a:gd name="connsiteX3" fmla="*/ 0 w 821872"/>
                <a:gd name="connsiteY3" fmla="*/ 1850571 h 1856014"/>
                <a:gd name="connsiteX4" fmla="*/ 0 w 821872"/>
                <a:gd name="connsiteY4" fmla="*/ 990600 h 1856014"/>
                <a:gd name="connsiteX5" fmla="*/ 381000 w 821872"/>
                <a:gd name="connsiteY5" fmla="*/ 996043 h 1856014"/>
                <a:gd name="connsiteX6" fmla="*/ 364672 w 821872"/>
                <a:gd name="connsiteY6" fmla="*/ 0 h 185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872" h="1856014">
                  <a:moveTo>
                    <a:pt x="364672" y="0"/>
                  </a:moveTo>
                  <a:lnTo>
                    <a:pt x="800100" y="5443"/>
                  </a:lnTo>
                  <a:lnTo>
                    <a:pt x="821872" y="1856014"/>
                  </a:lnTo>
                  <a:lnTo>
                    <a:pt x="0" y="1850571"/>
                  </a:lnTo>
                  <a:lnTo>
                    <a:pt x="0" y="990600"/>
                  </a:lnTo>
                  <a:lnTo>
                    <a:pt x="381000" y="996043"/>
                  </a:lnTo>
                  <a:lnTo>
                    <a:pt x="364672" y="0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/>
            <p:cNvSpPr/>
            <p:nvPr/>
          </p:nvSpPr>
          <p:spPr>
            <a:xfrm>
              <a:off x="5554520" y="1736249"/>
              <a:ext cx="623198" cy="1407355"/>
            </a:xfrm>
            <a:custGeom>
              <a:avLst/>
              <a:gdLst>
                <a:gd name="connsiteX0" fmla="*/ 364672 w 821872"/>
                <a:gd name="connsiteY0" fmla="*/ 0 h 1856014"/>
                <a:gd name="connsiteX1" fmla="*/ 800100 w 821872"/>
                <a:gd name="connsiteY1" fmla="*/ 5443 h 1856014"/>
                <a:gd name="connsiteX2" fmla="*/ 821872 w 821872"/>
                <a:gd name="connsiteY2" fmla="*/ 1856014 h 1856014"/>
                <a:gd name="connsiteX3" fmla="*/ 0 w 821872"/>
                <a:gd name="connsiteY3" fmla="*/ 1850571 h 1856014"/>
                <a:gd name="connsiteX4" fmla="*/ 0 w 821872"/>
                <a:gd name="connsiteY4" fmla="*/ 990600 h 1856014"/>
                <a:gd name="connsiteX5" fmla="*/ 381000 w 821872"/>
                <a:gd name="connsiteY5" fmla="*/ 996043 h 1856014"/>
                <a:gd name="connsiteX6" fmla="*/ 364672 w 821872"/>
                <a:gd name="connsiteY6" fmla="*/ 0 h 185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872" h="1856014">
                  <a:moveTo>
                    <a:pt x="364672" y="0"/>
                  </a:moveTo>
                  <a:lnTo>
                    <a:pt x="800100" y="5443"/>
                  </a:lnTo>
                  <a:lnTo>
                    <a:pt x="821872" y="1856014"/>
                  </a:lnTo>
                  <a:lnTo>
                    <a:pt x="0" y="1850571"/>
                  </a:lnTo>
                  <a:lnTo>
                    <a:pt x="0" y="990600"/>
                  </a:lnTo>
                  <a:lnTo>
                    <a:pt x="381000" y="996043"/>
                  </a:lnTo>
                  <a:lnTo>
                    <a:pt x="364672" y="0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右中かっこ 153"/>
            <p:cNvSpPr/>
            <p:nvPr/>
          </p:nvSpPr>
          <p:spPr>
            <a:xfrm rot="5400000">
              <a:off x="4300345" y="3094311"/>
              <a:ext cx="88274" cy="285244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右中かっこ 154"/>
            <p:cNvSpPr/>
            <p:nvPr/>
          </p:nvSpPr>
          <p:spPr>
            <a:xfrm rot="5400000">
              <a:off x="3220557" y="3115239"/>
              <a:ext cx="88274" cy="285244"/>
            </a:xfrm>
            <a:prstGeom prst="rightBrace">
              <a:avLst>
                <a:gd name="adj1" fmla="val 3770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1904556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1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2427708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2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2950614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3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3473521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4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4021479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5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4556911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6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5602722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8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5079817" y="3284984"/>
              <a:ext cx="76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700" dirty="0" smtClean="0">
                  <a:solidFill>
                    <a:prstClr val="black"/>
                  </a:solidFill>
                </a:rPr>
                <a:t>Conveyance section 7</a:t>
              </a:r>
              <a:endParaRPr lang="en-US" altLang="en-US" sz="700" dirty="0">
                <a:solidFill>
                  <a:prstClr val="black"/>
                </a:solidFill>
              </a:endParaRPr>
            </a:p>
          </p:txBody>
        </p:sp>
        <p:pic>
          <p:nvPicPr>
            <p:cNvPr id="164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2123728" y="1038449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2480519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2819363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3180471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3495680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3856788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4197287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4577445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4916996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5278104" y="1052736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5592904" y="1048310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8279" l="0" r="100000">
                          <a14:backgroundMark x1="54911" y1="75820" x2="84375" y2="64959"/>
                          <a14:backgroundMark x1="24107" y1="77459" x2="39732" y2="77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22"/>
            <a:stretch/>
          </p:blipFill>
          <p:spPr bwMode="auto">
            <a:xfrm>
              <a:off x="5954012" y="1048310"/>
              <a:ext cx="288032" cy="4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4" name="正方形/長方形 223"/>
          <p:cNvSpPr/>
          <p:nvPr/>
        </p:nvSpPr>
        <p:spPr>
          <a:xfrm>
            <a:off x="2483768" y="3697287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dirty="0" smtClean="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AFP7MC64EC</a:t>
            </a:r>
            <a:endParaRPr lang="en-US" altLang="en-US" sz="1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5" name="正方形/長方形 224"/>
          <p:cNvSpPr/>
          <p:nvPr/>
        </p:nvSpPr>
        <p:spPr>
          <a:xfrm>
            <a:off x="4208963" y="3878656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100" dirty="0" smtClean="0">
                <a:solidFill>
                  <a:srgbClr val="FF9900"/>
                </a:solidFill>
                <a:latin typeface="HGP創英角ｺﾞｼｯｸUB" panose="020B0900000000000000" pitchFamily="50" charset="-128"/>
              </a:rPr>
              <a:t>LAN</a:t>
            </a:r>
            <a:endParaRPr lang="en-US" altLang="en-US" sz="1100" dirty="0">
              <a:solidFill>
                <a:srgbClr val="FF99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219964" y="342284"/>
            <a:ext cx="6368260" cy="338554"/>
          </a:xfrm>
          <a:prstGeom prst="rect">
            <a:avLst/>
          </a:prstGeom>
          <a:noFill/>
          <a:effectLst>
            <a:outerShdw blurRad="25400" dist="12700" dir="1200000" algn="ctr" rotWithShape="0">
              <a:srgbClr val="FFFFFF"/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en-US" sz="1600" kern="0" dirty="0" smtClean="0">
                <a:solidFill>
                  <a:prstClr val="black"/>
                </a:solidFill>
                <a:latin typeface="+mj-lt"/>
              </a:rPr>
              <a:t>(Example of comparing the wiring of 6 axis, 8 groups)</a:t>
            </a:r>
            <a:endParaRPr kumimoji="0" lang="en-US" altLang="ja-JP" sz="1600" kern="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1863830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1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2386982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2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2909888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3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3432795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4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3980753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5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4516185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6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5561996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8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5039091" y="6162501"/>
            <a:ext cx="76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 smtClean="0">
                <a:solidFill>
                  <a:prstClr val="black"/>
                </a:solidFill>
              </a:rPr>
              <a:t>Conveyance section 7</a:t>
            </a:r>
            <a:endParaRPr lang="en-US" altLang="en-US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pres?slideindex=1&amp;slidetitle="/>
          </p:cNvPr>
          <p:cNvSpPr txBox="1"/>
          <p:nvPr/>
        </p:nvSpPr>
        <p:spPr>
          <a:xfrm>
            <a:off x="1718449" y="2459419"/>
            <a:ext cx="5868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Next…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FP7 Multi I/O unit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10283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242419" y="3195426"/>
            <a:ext cx="4506045" cy="3199915"/>
            <a:chOff x="4242419" y="3179660"/>
            <a:chExt cx="4506045" cy="3199915"/>
          </a:xfrm>
        </p:grpSpPr>
        <p:cxnSp>
          <p:nvCxnSpPr>
            <p:cNvPr id="2" name="直線コネクタ 1"/>
            <p:cNvCxnSpPr/>
            <p:nvPr/>
          </p:nvCxnSpPr>
          <p:spPr>
            <a:xfrm flipV="1">
              <a:off x="4267819" y="3179660"/>
              <a:ext cx="0" cy="125745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111" descr="C:\Users\panasonic\AppData\Local\Microsoft\Windows\Temporary Internet Files\Content.IE5\HN2X5OG9\g_il461_i_inspection_equipment[2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4985153"/>
              <a:ext cx="1256735" cy="139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直線コネクタ 47"/>
            <p:cNvCxnSpPr/>
            <p:nvPr/>
          </p:nvCxnSpPr>
          <p:spPr>
            <a:xfrm>
              <a:off x="4242419" y="4436269"/>
              <a:ext cx="304181" cy="843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7" descr="C:\Users\panasonic\Desktop\panasonic_minas-a5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6" r="15314"/>
            <a:stretch>
              <a:fillRect/>
            </a:stretch>
          </p:blipFill>
          <p:spPr bwMode="auto">
            <a:xfrm>
              <a:off x="4497268" y="5280675"/>
              <a:ext cx="578788" cy="64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" descr="C:\Users\panasonic\Desktop\panasonic_minas-a5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6" r="15314"/>
            <a:stretch>
              <a:fillRect/>
            </a:stretch>
          </p:blipFill>
          <p:spPr bwMode="auto">
            <a:xfrm>
              <a:off x="4497268" y="4581128"/>
              <a:ext cx="578788" cy="64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4250060" y="3520058"/>
              <a:ext cx="2088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200" dirty="0" smtClean="0">
                  <a:latin typeface="+mj-lt"/>
                </a:rPr>
                <a:t>Modbus RTU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431741" y="5814827"/>
              <a:ext cx="2316723" cy="31335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36000" rtlCol="0">
              <a:spAutoFit/>
            </a:bodyPr>
            <a:lstStyle/>
            <a:p>
              <a:pPr algn="ctr"/>
              <a:r>
                <a:rPr lang="en-US" altLang="en-US" dirty="0" smtClean="0">
                  <a:latin typeface="+mj-lt"/>
                </a:rPr>
                <a:t>Fieldbus network</a:t>
              </a:r>
              <a:endParaRPr lang="en-US" altLang="ja-JP" dirty="0" smtClean="0">
                <a:latin typeface="+mj-lt"/>
                <a:ea typeface="HGP創英角ｺﾞｼｯｸUB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086434" y="4005064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A6SF</a:t>
              </a:r>
            </a:p>
          </p:txBody>
        </p:sp>
        <p:pic>
          <p:nvPicPr>
            <p:cNvPr id="65" name="Picture 7" descr="C:\Users\panasonic\Desktop\panasonic_minas-a5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6" r="15314"/>
            <a:stretch>
              <a:fillRect/>
            </a:stretch>
          </p:blipFill>
          <p:spPr bwMode="auto">
            <a:xfrm>
              <a:off x="4498206" y="3936603"/>
              <a:ext cx="5778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" name="直線コネクタ 65"/>
            <p:cNvCxnSpPr/>
            <p:nvPr/>
          </p:nvCxnSpPr>
          <p:spPr>
            <a:xfrm flipV="1">
              <a:off x="4267819" y="4557732"/>
              <a:ext cx="0" cy="52745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4247181" y="4437113"/>
              <a:ext cx="289938" cy="146793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グループ化 67"/>
            <p:cNvGrpSpPr/>
            <p:nvPr/>
          </p:nvGrpSpPr>
          <p:grpSpPr>
            <a:xfrm>
              <a:off x="4267819" y="5055816"/>
              <a:ext cx="304181" cy="648915"/>
              <a:chOff x="4338638" y="4588669"/>
              <a:chExt cx="304181" cy="648915"/>
            </a:xfrm>
          </p:grpSpPr>
          <p:cxnSp>
            <p:nvCxnSpPr>
              <p:cNvPr id="69" name="直線コネクタ 68"/>
              <p:cNvCxnSpPr/>
              <p:nvPr/>
            </p:nvCxnSpPr>
            <p:spPr>
              <a:xfrm>
                <a:off x="4338638" y="4588669"/>
                <a:ext cx="304181" cy="843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V="1">
                <a:off x="4364038" y="4710132"/>
                <a:ext cx="0" cy="527452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V="1">
                <a:off x="4343400" y="4589513"/>
                <a:ext cx="289938" cy="146793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直線コネクタ 71"/>
            <p:cNvCxnSpPr/>
            <p:nvPr/>
          </p:nvCxnSpPr>
          <p:spPr>
            <a:xfrm>
              <a:off x="4265437" y="5718125"/>
              <a:ext cx="304181" cy="843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689070" y="2917740"/>
            <a:ext cx="2880548" cy="3620183"/>
            <a:chOff x="1689070" y="2917740"/>
            <a:chExt cx="2880548" cy="36201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244" y="5340668"/>
              <a:ext cx="696612" cy="465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>
              <a:off x="3275856" y="4519003"/>
              <a:ext cx="406491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C:\Users\panasonic\Desktop\EtherNet_2COLO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070" y="3523248"/>
              <a:ext cx="2090842" cy="55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線コネクタ 9"/>
            <p:cNvCxnSpPr/>
            <p:nvPr/>
          </p:nvCxnSpPr>
          <p:spPr>
            <a:xfrm>
              <a:off x="3698980" y="3080951"/>
              <a:ext cx="62830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707904" y="3235220"/>
              <a:ext cx="0" cy="238911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2884223" y="5799259"/>
              <a:ext cx="16853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FP7</a:t>
              </a:r>
            </a:p>
            <a:p>
              <a:pPr marL="87313" indent="-87313"/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PLC of various manufacturers</a:t>
              </a:r>
              <a:endPara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17" name="Picture 2" descr="C:\Users\panasonic\Desktop\ilust_tyokourobot\直交ロボ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676" y="4269959"/>
              <a:ext cx="1153196" cy="575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直線コネクタ 24"/>
            <p:cNvCxnSpPr/>
            <p:nvPr/>
          </p:nvCxnSpPr>
          <p:spPr>
            <a:xfrm>
              <a:off x="3419872" y="5607118"/>
              <a:ext cx="28803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2387296" y="4661988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Cylinder</a:t>
              </a:r>
              <a:endPara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  <a:p>
              <a:r>
                <a:rPr kumimoji="1" lang="en-US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Slider</a:t>
              </a:r>
              <a:endPara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  <a:p>
              <a:r>
                <a:rPr lang="en-US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Remote I/O</a:t>
              </a:r>
              <a:endPara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130" y="2917740"/>
              <a:ext cx="859790" cy="420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94596" y="1180260"/>
            <a:ext cx="8330660" cy="1900692"/>
            <a:chOff x="94596" y="1180260"/>
            <a:chExt cx="8330660" cy="1900692"/>
          </a:xfrm>
        </p:grpSpPr>
        <p:cxnSp>
          <p:nvCxnSpPr>
            <p:cNvPr id="4" name="直線コネクタ 3"/>
            <p:cNvCxnSpPr/>
            <p:nvPr/>
          </p:nvCxnSpPr>
          <p:spPr>
            <a:xfrm flipH="1" flipV="1">
              <a:off x="2483768" y="2042692"/>
              <a:ext cx="1509" cy="52221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1" descr="ノートPC イラスト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8406" y1="79528" x2="38406" y2="79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421110"/>
              <a:ext cx="694044" cy="6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0" descr="C:\Users\panasonic\Desktop\スマホ手.jpg">
              <a:hlinkClick r:id="rId12" action="ppaction://hlinkfile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50" b="100000" l="0" r="100000">
                          <a14:foregroundMark x1="24702" y1="33298" x2="45655" y2="71429"/>
                          <a14:foregroundMark x1="17857" y1="72479" x2="47024" y2="288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68" y="1852500"/>
              <a:ext cx="1071230" cy="60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6" t="38349" r="27027" b="18772"/>
            <a:stretch/>
          </p:blipFill>
          <p:spPr bwMode="auto">
            <a:xfrm>
              <a:off x="6228184" y="1268760"/>
              <a:ext cx="1246333" cy="9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94596" y="1180260"/>
              <a:ext cx="2123728" cy="590349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36000" rtlCol="0">
              <a:spAutoFit/>
            </a:bodyPr>
            <a:lstStyle/>
            <a:p>
              <a:pPr algn="ctr"/>
              <a:r>
                <a:rPr lang="en-US" altLang="en-US" dirty="0" smtClean="0">
                  <a:latin typeface="+mj-lt"/>
                </a:rPr>
                <a:t>Remote monitoring and control</a:t>
              </a:r>
              <a:endParaRPr lang="en-US" altLang="ja-JP" dirty="0" smtClean="0">
                <a:latin typeface="+mj-lt"/>
                <a:ea typeface="HGP創英角ｺﾞｼｯｸUB"/>
              </a:endParaRPr>
            </a:p>
          </p:txBody>
        </p:sp>
        <p:cxnSp>
          <p:nvCxnSpPr>
            <p:cNvPr id="73" name="直線コネクタ 72"/>
            <p:cNvCxnSpPr/>
            <p:nvPr/>
          </p:nvCxnSpPr>
          <p:spPr>
            <a:xfrm flipH="1" flipV="1">
              <a:off x="2485719" y="3080951"/>
              <a:ext cx="718128" cy="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H="1" flipV="1">
              <a:off x="2485718" y="2662531"/>
              <a:ext cx="1" cy="4184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82"/>
            <p:cNvGrpSpPr>
              <a:grpSpLocks/>
            </p:cNvGrpSpPr>
            <p:nvPr/>
          </p:nvGrpSpPr>
          <p:grpSpPr bwMode="auto">
            <a:xfrm>
              <a:off x="2267744" y="2384170"/>
              <a:ext cx="472697" cy="540776"/>
              <a:chOff x="-1211" y="1368"/>
              <a:chExt cx="368" cy="421"/>
            </a:xfrm>
          </p:grpSpPr>
          <p:sp>
            <p:nvSpPr>
              <p:cNvPr id="79" name="Oval 80"/>
              <p:cNvSpPr>
                <a:spLocks noChangeArrowheads="1"/>
              </p:cNvSpPr>
              <p:nvPr/>
            </p:nvSpPr>
            <p:spPr bwMode="auto">
              <a:xfrm>
                <a:off x="-1192" y="1368"/>
                <a:ext cx="330" cy="404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rgbClr val="66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pic>
            <p:nvPicPr>
              <p:cNvPr id="80" name="Picture 81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11" y="1395"/>
                <a:ext cx="368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" name="テキスト ボックス 80"/>
            <p:cNvSpPr txBox="1"/>
            <p:nvPr/>
          </p:nvSpPr>
          <p:spPr>
            <a:xfrm>
              <a:off x="6478889" y="2177790"/>
              <a:ext cx="1946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Servo parameters</a:t>
              </a:r>
              <a:endPara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  <a:p>
              <a:r>
                <a:rPr lang="en-US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Sensor data</a:t>
              </a:r>
              <a:endPara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  <a:p>
              <a:r>
                <a:rPr kumimoji="1" lang="en-US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• Camera images</a:t>
              </a:r>
              <a:endPara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268760"/>
              <a:ext cx="3243845" cy="975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正方形/長方形 87"/>
            <p:cNvSpPr/>
            <p:nvPr/>
          </p:nvSpPr>
          <p:spPr>
            <a:xfrm>
              <a:off x="2916163" y="1583829"/>
              <a:ext cx="1151781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 smtClean="0"/>
                <a:t>■</a:t>
              </a:r>
              <a:r>
                <a:rPr kumimoji="1" lang="en-US" altLang="ja-JP" sz="1000" b="1" dirty="0" smtClean="0"/>
                <a:t>Torque</a:t>
              </a:r>
            </a:p>
            <a:p>
              <a:r>
                <a:rPr lang="en-US" altLang="ja-JP" sz="1000" b="1" dirty="0"/>
                <a:t>Current   </a:t>
              </a:r>
              <a:r>
                <a:rPr lang="ja-JP" altLang="en-US" sz="1000" b="1" dirty="0" smtClean="0"/>
                <a:t>　</a:t>
              </a:r>
              <a:r>
                <a:rPr lang="en-US" altLang="ja-JP" sz="1000" b="1" dirty="0" smtClean="0"/>
                <a:t>Peak</a:t>
              </a:r>
              <a:endParaRPr kumimoji="1" lang="ja-JP" altLang="en-US" sz="1000" b="1" dirty="0"/>
            </a:p>
          </p:txBody>
        </p:sp>
      </p:grpSp>
      <p:grpSp>
        <p:nvGrpSpPr>
          <p:cNvPr id="50" name="Group 134"/>
          <p:cNvGrpSpPr>
            <a:grpSpLocks/>
          </p:cNvGrpSpPr>
          <p:nvPr/>
        </p:nvGrpSpPr>
        <p:grpSpPr bwMode="auto">
          <a:xfrm>
            <a:off x="4127265" y="2441770"/>
            <a:ext cx="481200" cy="826060"/>
            <a:chOff x="1899" y="2443"/>
            <a:chExt cx="283" cy="488"/>
          </a:xfrm>
        </p:grpSpPr>
        <p:pic>
          <p:nvPicPr>
            <p:cNvPr id="51" name="Picture 135" descr="g_pi_373_fp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2" r="51527"/>
            <a:stretch>
              <a:fillRect/>
            </a:stretch>
          </p:blipFill>
          <p:spPr bwMode="auto">
            <a:xfrm>
              <a:off x="1899" y="2443"/>
              <a:ext cx="20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36" descr="g_pi_373_fp7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7" r="4112"/>
            <a:stretch>
              <a:fillRect/>
            </a:stretch>
          </p:blipFill>
          <p:spPr bwMode="auto">
            <a:xfrm>
              <a:off x="2107" y="2443"/>
              <a:ext cx="75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テキスト ボックス 57"/>
          <p:cNvSpPr txBox="1"/>
          <p:nvPr/>
        </p:nvSpPr>
        <p:spPr>
          <a:xfrm>
            <a:off x="179512" y="682384"/>
            <a:ext cx="885698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FP7’ s approach towards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n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etworking </a:t>
            </a:r>
            <a:r>
              <a:rPr kumimoji="1" lang="en-US" altLang="en-US" sz="20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kumimoji="1" lang="en-US" altLang="en-US" sz="2000" dirty="0" err="1" smtClean="0">
                <a:solidFill>
                  <a:schemeClr val="bg1"/>
                </a:solidFill>
                <a:latin typeface="+mj-lt"/>
              </a:rPr>
              <a:t>IoT</a:t>
            </a:r>
            <a:endParaRPr kumimoji="1" lang="en-US" altLang="en-US" sz="1600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68146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+mj-lt"/>
              </a:rPr>
              <a:t>FP7</a:t>
            </a:r>
            <a:r>
              <a:rPr lang="en-US" altLang="ja-JP" sz="2800" dirty="0">
                <a:latin typeface="+mj-lt"/>
              </a:rPr>
              <a:t>’s Network </a:t>
            </a:r>
            <a:r>
              <a:rPr lang="en-US" altLang="ja-JP" sz="2800" dirty="0" smtClean="0">
                <a:latin typeface="+mj-lt"/>
              </a:rPr>
              <a:t>solution for Motion Control</a:t>
            </a:r>
            <a:endParaRPr lang="en-US" altLang="en-US" sz="2800" dirty="0">
              <a:latin typeface="+mj-lt"/>
              <a:ea typeface="+mn-ea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7401" y="3078525"/>
            <a:ext cx="3176449" cy="3369338"/>
            <a:chOff x="27401" y="3078525"/>
            <a:chExt cx="3176449" cy="336933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467544" y="3509860"/>
              <a:ext cx="2736304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442261" y="3570786"/>
              <a:ext cx="1393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TCP/IP</a:t>
              </a:r>
              <a:endPara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GP創英角ｺﾞｼｯｸUB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52407" y="3078525"/>
              <a:ext cx="1127698" cy="316999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36000" rtlCol="0" anchor="ctr" anchorCtr="0">
              <a:spAutoFit/>
            </a:bodyPr>
            <a:lstStyle/>
            <a:p>
              <a:pPr algn="ctr"/>
              <a:r>
                <a:rPr lang="en-US" altLang="en-US" dirty="0" smtClean="0">
                  <a:latin typeface="+mj-lt"/>
                </a:rPr>
                <a:t>LAN</a:t>
              </a:r>
              <a:endParaRPr lang="en-US" altLang="ja-JP" dirty="0" smtClean="0">
                <a:latin typeface="+mj-lt"/>
                <a:ea typeface="HGP創英角ｺﾞｼｯｸUB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7401" y="5857514"/>
              <a:ext cx="2359895" cy="590349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36000" rtlCol="0">
              <a:spAutoFit/>
            </a:bodyPr>
            <a:lstStyle/>
            <a:p>
              <a:pPr algn="ctr"/>
              <a:r>
                <a:rPr lang="en-US" altLang="en-US" dirty="0" smtClean="0">
                  <a:latin typeface="+mj-lt"/>
                </a:rPr>
                <a:t>Control </a:t>
              </a:r>
              <a:r>
                <a:rPr lang="en-US" altLang="en-US" dirty="0">
                  <a:latin typeface="+mj-lt"/>
                </a:rPr>
                <a:t>&amp;</a:t>
              </a:r>
              <a:r>
                <a:rPr lang="en-US" altLang="en-US" dirty="0" smtClean="0">
                  <a:latin typeface="+mj-lt"/>
                </a:rPr>
                <a:t> information communication</a:t>
              </a:r>
              <a:endParaRPr lang="en-US" altLang="ja-JP" dirty="0" smtClean="0">
                <a:latin typeface="+mj-lt"/>
                <a:ea typeface="HGP創英角ｺﾞｼｯｸUB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83830" y="4370722"/>
              <a:ext cx="15564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buFont typeface="Arial" pitchFamily="34" charset="0"/>
                <a:buChar char="•"/>
              </a:pPr>
              <a:r>
                <a:rPr lang="en-US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Server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en-US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PC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kumimoji="1" lang="en-US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Surveillance camera</a:t>
              </a:r>
              <a:endPara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endParaRPr>
            </a:p>
          </p:txBody>
        </p:sp>
        <p:pic>
          <p:nvPicPr>
            <p:cNvPr id="45" name="Picture 2" descr="C:\Users\panasonic\Desktop\hitline_4549077138309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01" y="5229200"/>
              <a:ext cx="573975" cy="57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直線コネクタ 59"/>
            <p:cNvCxnSpPr/>
            <p:nvPr/>
          </p:nvCxnSpPr>
          <p:spPr>
            <a:xfrm flipV="1">
              <a:off x="467544" y="3509861"/>
              <a:ext cx="1" cy="630889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 flipV="1">
              <a:off x="3203847" y="3235220"/>
              <a:ext cx="3" cy="27464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21" descr="ノートPC イラスト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8406" y1="79528" x2="38406" y2="79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589462"/>
              <a:ext cx="694044" cy="6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163" b="96512" l="2740" r="97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79" y="3945556"/>
              <a:ext cx="539497" cy="63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632980" y="2439540"/>
            <a:ext cx="4416424" cy="2981464"/>
            <a:chOff x="4632980" y="2439540"/>
            <a:chExt cx="4416424" cy="2981464"/>
          </a:xfrm>
        </p:grpSpPr>
        <p:cxnSp>
          <p:nvCxnSpPr>
            <p:cNvPr id="84" name="直線コネクタ 83"/>
            <p:cNvCxnSpPr/>
            <p:nvPr/>
          </p:nvCxnSpPr>
          <p:spPr>
            <a:xfrm flipV="1">
              <a:off x="6572458" y="4509122"/>
              <a:ext cx="2176006" cy="40169"/>
            </a:xfrm>
            <a:prstGeom prst="line">
              <a:avLst/>
            </a:prstGeom>
            <a:ln w="57150">
              <a:solidFill>
                <a:srgbClr val="EEB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グループ化 17"/>
            <p:cNvGrpSpPr/>
            <p:nvPr/>
          </p:nvGrpSpPr>
          <p:grpSpPr>
            <a:xfrm>
              <a:off x="4632980" y="2439540"/>
              <a:ext cx="299059" cy="819145"/>
              <a:chOff x="498567" y="772582"/>
              <a:chExt cx="1186962" cy="38290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41" r="20066"/>
              <a:stretch/>
            </p:blipFill>
            <p:spPr bwMode="auto">
              <a:xfrm>
                <a:off x="498567" y="772582"/>
                <a:ext cx="1186962" cy="382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154" t="18228" r="15037"/>
              <a:stretch/>
            </p:blipFill>
            <p:spPr bwMode="auto">
              <a:xfrm>
                <a:off x="544972" y="1470536"/>
                <a:ext cx="1073150" cy="3131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73" t="77123" r="54148" b="4369"/>
              <a:stretch/>
            </p:blipFill>
            <p:spPr bwMode="auto">
              <a:xfrm>
                <a:off x="737238" y="3580894"/>
                <a:ext cx="853440" cy="70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9" t="24516" r="53821" b="33891"/>
              <a:stretch/>
            </p:blipFill>
            <p:spPr bwMode="auto">
              <a:xfrm>
                <a:off x="664505" y="1700282"/>
                <a:ext cx="876300" cy="1592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3" descr="C:\Users\panasonic\Desktop\EtherCAT_logo_touka.gif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146" y="3775557"/>
              <a:ext cx="830992" cy="206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6911761" y="4061214"/>
              <a:ext cx="1589624" cy="1292862"/>
              <a:chOff x="6911761" y="4013916"/>
              <a:chExt cx="1589624" cy="1292862"/>
            </a:xfrm>
          </p:grpSpPr>
          <p:pic>
            <p:nvPicPr>
              <p:cNvPr id="23" name="Picture 7" descr="C:\Users\panasonic\Desktop\panasonic_minas-a5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6" r="15314"/>
              <a:stretch>
                <a:fillRect/>
              </a:stretch>
            </p:blipFill>
            <p:spPr bwMode="auto">
              <a:xfrm>
                <a:off x="6911761" y="4013916"/>
                <a:ext cx="578788" cy="64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7" descr="C:\Users\panasonic\Desktop\panasonic_minas-a5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6" r="15314"/>
              <a:stretch>
                <a:fillRect/>
              </a:stretch>
            </p:blipFill>
            <p:spPr bwMode="auto">
              <a:xfrm>
                <a:off x="7418541" y="4017198"/>
                <a:ext cx="578788" cy="64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7" descr="C:\Users\panasonic\Desktop\panasonic_minas-a5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6" r="15314"/>
              <a:stretch>
                <a:fillRect/>
              </a:stretch>
            </p:blipFill>
            <p:spPr bwMode="auto">
              <a:xfrm>
                <a:off x="7922597" y="4017198"/>
                <a:ext cx="578788" cy="64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7" descr="C:\Users\panasonic\Desktop\panasonic_minas-a5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6" r="15314"/>
              <a:stretch>
                <a:fillRect/>
              </a:stretch>
            </p:blipFill>
            <p:spPr bwMode="auto">
              <a:xfrm>
                <a:off x="6911761" y="4661988"/>
                <a:ext cx="578788" cy="64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C:\Users\panasonic\Desktop\panasonic_minas-a5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6" r="15314"/>
              <a:stretch>
                <a:fillRect/>
              </a:stretch>
            </p:blipFill>
            <p:spPr bwMode="auto">
              <a:xfrm>
                <a:off x="7418541" y="4661988"/>
                <a:ext cx="578788" cy="64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 descr="C:\Users\panasonic\Desktop\panasonic_minas-a5b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6" r="15314"/>
              <a:stretch>
                <a:fillRect/>
              </a:stretch>
            </p:blipFill>
            <p:spPr bwMode="auto">
              <a:xfrm>
                <a:off x="7922597" y="4661988"/>
                <a:ext cx="578788" cy="644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6" name="直線コネクタ 35"/>
            <p:cNvCxnSpPr/>
            <p:nvPr/>
          </p:nvCxnSpPr>
          <p:spPr>
            <a:xfrm>
              <a:off x="4752173" y="3496292"/>
              <a:ext cx="1836051" cy="0"/>
            </a:xfrm>
            <a:prstGeom prst="line">
              <a:avLst/>
            </a:prstGeom>
            <a:ln w="57150">
              <a:solidFill>
                <a:srgbClr val="EEB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endCxn id="20" idx="2"/>
            </p:cNvCxnSpPr>
            <p:nvPr/>
          </p:nvCxnSpPr>
          <p:spPr>
            <a:xfrm flipH="1" flipV="1">
              <a:off x="4779864" y="3258685"/>
              <a:ext cx="1686" cy="256040"/>
            </a:xfrm>
            <a:prstGeom prst="line">
              <a:avLst/>
            </a:prstGeom>
            <a:ln w="57150">
              <a:solidFill>
                <a:srgbClr val="EEB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6572458" y="3501008"/>
              <a:ext cx="0" cy="1056723"/>
            </a:xfrm>
            <a:prstGeom prst="line">
              <a:avLst/>
            </a:prstGeom>
            <a:ln w="57150">
              <a:solidFill>
                <a:srgbClr val="EEB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6133588" y="3093578"/>
              <a:ext cx="2915816" cy="31335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tIns="0" bIns="36000" rtlCol="0">
              <a:spAutoFit/>
            </a:bodyPr>
            <a:lstStyle/>
            <a:p>
              <a:pPr algn="ctr"/>
              <a:r>
                <a:rPr lang="en-US" altLang="en-US" dirty="0" smtClean="0">
                  <a:latin typeface="+mj-lt"/>
                </a:rPr>
                <a:t>High-speed motion control</a:t>
              </a:r>
              <a:endParaRPr lang="en-US" altLang="ja-JP" dirty="0" smtClean="0">
                <a:latin typeface="+mj-lt"/>
                <a:ea typeface="HGP創英角ｺﾞｼｯｸUB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401513" y="3971473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A5B</a:t>
              </a: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637898" y="3423360"/>
              <a:ext cx="1794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Motion control</a:t>
              </a:r>
              <a:endParaRPr kumimoji="1"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85" name="直線コネクタ 84"/>
            <p:cNvCxnSpPr/>
            <p:nvPr/>
          </p:nvCxnSpPr>
          <p:spPr>
            <a:xfrm>
              <a:off x="8452510" y="5056237"/>
              <a:ext cx="303039" cy="0"/>
            </a:xfrm>
            <a:prstGeom prst="line">
              <a:avLst/>
            </a:prstGeom>
            <a:ln w="57150">
              <a:solidFill>
                <a:srgbClr val="EEB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8751094" y="4483894"/>
              <a:ext cx="4455" cy="601290"/>
            </a:xfrm>
            <a:prstGeom prst="line">
              <a:avLst/>
            </a:prstGeom>
            <a:ln w="57150">
              <a:solidFill>
                <a:srgbClr val="EEB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hlinkClick r:id="rId28" action="ppaction://hlinkfile"/>
            </p:cNvPr>
            <p:cNvSpPr/>
            <p:nvPr/>
          </p:nvSpPr>
          <p:spPr>
            <a:xfrm>
              <a:off x="6678146" y="4258866"/>
              <a:ext cx="1723367" cy="1162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0449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44624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Pulse verse Network</a:t>
            </a:r>
            <a:endParaRPr lang="en-US" altLang="ja-JP" sz="2800" dirty="0" smtClean="0">
              <a:latin typeface="+mj-lt"/>
              <a:ea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01436"/>
              </p:ext>
            </p:extLst>
          </p:nvPr>
        </p:nvGraphicFramePr>
        <p:xfrm>
          <a:off x="270788" y="1260768"/>
          <a:ext cx="8765708" cy="513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9868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iring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Topology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altLang="ja-JP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6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Pulse</a:t>
                      </a:r>
                      <a:endParaRPr lang="en-US" altLang="ja-JP" dirty="0" smtClean="0"/>
                    </a:p>
                  </a:txBody>
                  <a:tcPr vert="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>
                          <a:latin typeface="+mj-lt"/>
                        </a:rPr>
                        <a:t>Position information can be obtained.</a:t>
                      </a:r>
                      <a:endParaRPr lang="en-US" altLang="ja-JP" sz="1600" dirty="0" smtClean="0">
                        <a:latin typeface="+mj-lt"/>
                        <a:ea typeface="+mn-ea"/>
                      </a:endParaRPr>
                    </a:p>
                    <a:p>
                      <a:pPr algn="ctr"/>
                      <a:r>
                        <a:rPr lang="en-US" altLang="en-US" sz="1200" dirty="0" smtClean="0">
                          <a:latin typeface="+mj-lt"/>
                        </a:rPr>
                        <a:t>(Wiring for encoder information is necessary between the amplifier and PLC.)</a:t>
                      </a:r>
                      <a:endParaRPr lang="en-US" altLang="ja-JP" sz="1200" dirty="0" smtClean="0">
                        <a:latin typeface="+mj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dirty="0">
                          <a:latin typeface="+mj-lt"/>
                        </a:rPr>
                        <a:t>Hardware cost: </a:t>
                      </a:r>
                      <a:r>
                        <a:rPr lang="en-US" sz="1600" dirty="0" smtClean="0">
                          <a:latin typeface="+mj-lt"/>
                        </a:rPr>
                        <a:t>low</a:t>
                      </a:r>
                      <a:endParaRPr lang="en-US" altLang="ja-JP" sz="16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j-lt"/>
                        </a:rPr>
                        <a:t>Man-hours:</a:t>
                      </a:r>
                      <a:endParaRPr kumimoji="1" lang="en-US" altLang="ja-JP" sz="16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large</a:t>
                      </a:r>
                      <a:endParaRPr kumimoji="1" lang="en-US" alt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425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>
                          <a:latin typeface="+mj-lt"/>
                        </a:rPr>
                        <a:t>Position, speed and torque are obtained through LAN cable</a:t>
                      </a:r>
                      <a:endParaRPr lang="en-US" altLang="ja-JP" sz="1600" dirty="0" smtClean="0">
                        <a:latin typeface="+mj-lt"/>
                        <a:ea typeface="+mn-ea"/>
                      </a:endParaRPr>
                    </a:p>
                    <a:p>
                      <a:pPr algn="ctr"/>
                      <a:endParaRPr lang="en-US" altLang="ja-JP" sz="1400" dirty="0" smtClean="0">
                        <a:latin typeface="+mj-lt"/>
                        <a:ea typeface="+mn-ea"/>
                      </a:endParaRPr>
                    </a:p>
                    <a:p>
                      <a:pPr algn="ctr"/>
                      <a:r>
                        <a:rPr lang="en-US" altLang="en-US" sz="1600" dirty="0" smtClean="0">
                          <a:latin typeface="+mj-lt"/>
                        </a:rPr>
                        <a:t>Less</a:t>
                      </a:r>
                      <a:r>
                        <a:rPr lang="en-US" altLang="en-US" sz="1600" baseline="0" dirty="0" smtClean="0">
                          <a:latin typeface="+mj-lt"/>
                        </a:rPr>
                        <a:t> susceptible</a:t>
                      </a:r>
                      <a:r>
                        <a:rPr lang="en-US" altLang="en-US" sz="1600" dirty="0" smtClean="0">
                          <a:latin typeface="+mj-lt"/>
                        </a:rPr>
                        <a:t> to noise</a:t>
                      </a:r>
                      <a:endParaRPr lang="en-US" altLang="ja-JP" sz="1600" dirty="0" smtClean="0">
                        <a:latin typeface="+mj-lt"/>
                        <a:ea typeface="+mn-ea"/>
                      </a:endParaRPr>
                    </a:p>
                    <a:p>
                      <a:pPr algn="ctr"/>
                      <a:endParaRPr lang="en-US" altLang="ja-JP" sz="1600" dirty="0" smtClean="0">
                        <a:latin typeface="+mj-lt"/>
                        <a:ea typeface="+mn-ea"/>
                      </a:endParaRPr>
                    </a:p>
                    <a:p>
                      <a:pPr algn="ctr"/>
                      <a:r>
                        <a:rPr lang="en-US" altLang="en-US" sz="1600" dirty="0" smtClean="0">
                          <a:latin typeface="+mj-lt"/>
                        </a:rPr>
                        <a:t>Easier to increase number of axis</a:t>
                      </a:r>
                      <a:endParaRPr lang="en-US" altLang="ja-JP" sz="1600" dirty="0" smtClean="0">
                        <a:latin typeface="+mj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dirty="0">
                          <a:latin typeface="+mj-lt"/>
                        </a:rPr>
                        <a:t>Hardware cost: </a:t>
                      </a:r>
                      <a:r>
                        <a:rPr lang="en-US" sz="1600" dirty="0" smtClean="0">
                          <a:latin typeface="+mj-lt"/>
                        </a:rPr>
                        <a:t>high</a:t>
                      </a:r>
                      <a:endParaRPr lang="en-US" altLang="ja-JP" sz="16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j-lt"/>
                        </a:rPr>
                        <a:t>Man-hours:</a:t>
                      </a:r>
                      <a:endParaRPr kumimoji="1" lang="en-US" altLang="ja-JP" sz="1600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small</a:t>
                      </a:r>
                      <a:endParaRPr kumimoji="1" lang="en-US" altLang="en-US" sz="16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1212162" y="1920268"/>
            <a:ext cx="546830" cy="2068489"/>
            <a:chOff x="1097191" y="1286384"/>
            <a:chExt cx="623535" cy="2358640"/>
          </a:xfrm>
        </p:grpSpPr>
        <p:pic>
          <p:nvPicPr>
            <p:cNvPr id="5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1097191" y="3057464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グループ化 5"/>
            <p:cNvGrpSpPr/>
            <p:nvPr/>
          </p:nvGrpSpPr>
          <p:grpSpPr>
            <a:xfrm rot="16200000">
              <a:off x="932042" y="2343834"/>
              <a:ext cx="936104" cy="362285"/>
              <a:chOff x="1043608" y="2058603"/>
              <a:chExt cx="936104" cy="362285"/>
            </a:xfrm>
          </p:grpSpPr>
          <p:cxnSp>
            <p:nvCxnSpPr>
              <p:cNvPr id="8" name="直線コネクタ 7"/>
              <p:cNvCxnSpPr/>
              <p:nvPr/>
            </p:nvCxnSpPr>
            <p:spPr bwMode="auto">
              <a:xfrm>
                <a:off x="1763688" y="2204650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直線コネクタ 8"/>
              <p:cNvCxnSpPr/>
              <p:nvPr/>
            </p:nvCxnSpPr>
            <p:spPr bwMode="auto">
              <a:xfrm>
                <a:off x="1763688" y="2209355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直線コネクタ 9"/>
              <p:cNvCxnSpPr/>
              <p:nvPr/>
            </p:nvCxnSpPr>
            <p:spPr bwMode="auto">
              <a:xfrm flipV="1">
                <a:off x="1763688" y="2187556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直線コネクタ 10"/>
              <p:cNvCxnSpPr/>
              <p:nvPr/>
            </p:nvCxnSpPr>
            <p:spPr bwMode="auto">
              <a:xfrm flipV="1">
                <a:off x="1763688" y="2060849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直線コネクタ 11"/>
              <p:cNvCxnSpPr/>
              <p:nvPr/>
            </p:nvCxnSpPr>
            <p:spPr bwMode="auto">
              <a:xfrm flipH="1">
                <a:off x="1043608" y="2202404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線コネクタ 12"/>
              <p:cNvCxnSpPr/>
              <p:nvPr/>
            </p:nvCxnSpPr>
            <p:spPr bwMode="auto">
              <a:xfrm flipH="1">
                <a:off x="1043608" y="2207109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線コネクタ 13"/>
              <p:cNvCxnSpPr/>
              <p:nvPr/>
            </p:nvCxnSpPr>
            <p:spPr bwMode="auto">
              <a:xfrm flipH="1" flipV="1">
                <a:off x="1043608" y="2185310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線コネクタ 14"/>
              <p:cNvCxnSpPr/>
              <p:nvPr/>
            </p:nvCxnSpPr>
            <p:spPr bwMode="auto">
              <a:xfrm flipH="1" flipV="1">
                <a:off x="1043608" y="2058603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直線コネクタ 15"/>
              <p:cNvCxnSpPr/>
              <p:nvPr/>
            </p:nvCxnSpPr>
            <p:spPr bwMode="auto">
              <a:xfrm>
                <a:off x="1259632" y="2209355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7" name="Picture 3" descr="\\intra-srv04\Group2\SalesPromo\division_PLC\FP7\カタログ用撮影画像\2013Ver1\FP7合成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1" b="97191" l="2920" r="934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226" y="1286384"/>
              <a:ext cx="571500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1197935" y="4222374"/>
            <a:ext cx="516693" cy="2097510"/>
            <a:chOff x="1197935" y="3833570"/>
            <a:chExt cx="589171" cy="2391734"/>
          </a:xfrm>
        </p:grpSpPr>
        <p:pic>
          <p:nvPicPr>
            <p:cNvPr id="18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1221562" y="5637744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グループ化 18"/>
            <p:cNvGrpSpPr/>
            <p:nvPr/>
          </p:nvGrpSpPr>
          <p:grpSpPr>
            <a:xfrm rot="16200000">
              <a:off x="964064" y="4989724"/>
              <a:ext cx="891168" cy="151455"/>
              <a:chOff x="1664608" y="4005064"/>
              <a:chExt cx="891168" cy="151455"/>
            </a:xfrm>
          </p:grpSpPr>
          <p:cxnSp>
            <p:nvCxnSpPr>
              <p:cNvPr id="21" name="直線コネクタ 20"/>
              <p:cNvCxnSpPr/>
              <p:nvPr/>
            </p:nvCxnSpPr>
            <p:spPr bwMode="auto">
              <a:xfrm>
                <a:off x="1858164" y="4081637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正方形/長方形 21"/>
              <p:cNvSpPr/>
              <p:nvPr/>
            </p:nvSpPr>
            <p:spPr bwMode="auto">
              <a:xfrm>
                <a:off x="2362220" y="4005064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auto">
              <a:xfrm>
                <a:off x="1664608" y="4006755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 bwMode="auto">
              <a:xfrm>
                <a:off x="2456585" y="4057086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 bwMode="auto">
              <a:xfrm>
                <a:off x="1666910" y="4057085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</p:grpSp>
        <p:pic>
          <p:nvPicPr>
            <p:cNvPr id="20" name="Picture 3" descr="\\intra-srv04\Group2\SalesPromo\division_PLC\FP7\カタログ用撮影画像\2013Ver1\FP7合成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1" b="97191" l="2920" r="934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935" y="3833570"/>
              <a:ext cx="571500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811690" y="1895315"/>
            <a:ext cx="1606914" cy="2068489"/>
            <a:chOff x="3099067" y="1261431"/>
            <a:chExt cx="1832319" cy="2358640"/>
          </a:xfrm>
        </p:grpSpPr>
        <p:pic>
          <p:nvPicPr>
            <p:cNvPr id="27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3687598" y="3032511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グループ化 27"/>
            <p:cNvGrpSpPr/>
            <p:nvPr/>
          </p:nvGrpSpPr>
          <p:grpSpPr>
            <a:xfrm rot="16200000">
              <a:off x="3522449" y="2318881"/>
              <a:ext cx="936104" cy="362285"/>
              <a:chOff x="1043608" y="2058603"/>
              <a:chExt cx="936104" cy="362285"/>
            </a:xfrm>
          </p:grpSpPr>
          <p:cxnSp>
            <p:nvCxnSpPr>
              <p:cNvPr id="52" name="直線コネクタ 51"/>
              <p:cNvCxnSpPr/>
              <p:nvPr/>
            </p:nvCxnSpPr>
            <p:spPr bwMode="auto">
              <a:xfrm>
                <a:off x="1763688" y="2204650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直線コネクタ 52"/>
              <p:cNvCxnSpPr/>
              <p:nvPr/>
            </p:nvCxnSpPr>
            <p:spPr bwMode="auto">
              <a:xfrm>
                <a:off x="1763688" y="2209355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線コネクタ 53"/>
              <p:cNvCxnSpPr/>
              <p:nvPr/>
            </p:nvCxnSpPr>
            <p:spPr bwMode="auto">
              <a:xfrm flipV="1">
                <a:off x="1763688" y="2187556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直線コネクタ 54"/>
              <p:cNvCxnSpPr/>
              <p:nvPr/>
            </p:nvCxnSpPr>
            <p:spPr bwMode="auto">
              <a:xfrm flipV="1">
                <a:off x="1763688" y="2060849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直線コネクタ 55"/>
              <p:cNvCxnSpPr/>
              <p:nvPr/>
            </p:nvCxnSpPr>
            <p:spPr bwMode="auto">
              <a:xfrm flipH="1">
                <a:off x="1043608" y="2202404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直線コネクタ 56"/>
              <p:cNvCxnSpPr/>
              <p:nvPr/>
            </p:nvCxnSpPr>
            <p:spPr bwMode="auto">
              <a:xfrm flipH="1">
                <a:off x="1043608" y="2207109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直線コネクタ 57"/>
              <p:cNvCxnSpPr/>
              <p:nvPr/>
            </p:nvCxnSpPr>
            <p:spPr bwMode="auto">
              <a:xfrm flipH="1" flipV="1">
                <a:off x="1043608" y="2185310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直線コネクタ 58"/>
              <p:cNvCxnSpPr/>
              <p:nvPr/>
            </p:nvCxnSpPr>
            <p:spPr bwMode="auto">
              <a:xfrm flipH="1" flipV="1">
                <a:off x="1043608" y="2058603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線コネクタ 59"/>
              <p:cNvCxnSpPr/>
              <p:nvPr/>
            </p:nvCxnSpPr>
            <p:spPr bwMode="auto">
              <a:xfrm>
                <a:off x="1259632" y="2209355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9" name="Picture 3" descr="\\intra-srv04\Group2\SalesPromo\division_PLC\FP7\カタログ用撮影画像\2013Ver1\FP7合成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1" b="97191" l="2920" r="934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633" y="1261431"/>
              <a:ext cx="571500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3099067" y="3032510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4365842" y="3032511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グループ化 31"/>
            <p:cNvGrpSpPr/>
            <p:nvPr/>
          </p:nvGrpSpPr>
          <p:grpSpPr>
            <a:xfrm rot="17443727">
              <a:off x="3000349" y="2318881"/>
              <a:ext cx="936104" cy="362285"/>
              <a:chOff x="1043608" y="2058603"/>
              <a:chExt cx="936104" cy="362285"/>
            </a:xfrm>
          </p:grpSpPr>
          <p:cxnSp>
            <p:nvCxnSpPr>
              <p:cNvPr id="43" name="直線コネクタ 42"/>
              <p:cNvCxnSpPr/>
              <p:nvPr/>
            </p:nvCxnSpPr>
            <p:spPr bwMode="auto">
              <a:xfrm>
                <a:off x="1763688" y="2204650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線コネクタ 43"/>
              <p:cNvCxnSpPr/>
              <p:nvPr/>
            </p:nvCxnSpPr>
            <p:spPr bwMode="auto">
              <a:xfrm>
                <a:off x="1763688" y="2209355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直線コネクタ 44"/>
              <p:cNvCxnSpPr/>
              <p:nvPr/>
            </p:nvCxnSpPr>
            <p:spPr bwMode="auto">
              <a:xfrm flipV="1">
                <a:off x="1763688" y="2187556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コネクタ 45"/>
              <p:cNvCxnSpPr/>
              <p:nvPr/>
            </p:nvCxnSpPr>
            <p:spPr bwMode="auto">
              <a:xfrm flipV="1">
                <a:off x="1763688" y="2060849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コネクタ 46"/>
              <p:cNvCxnSpPr/>
              <p:nvPr/>
            </p:nvCxnSpPr>
            <p:spPr bwMode="auto">
              <a:xfrm flipH="1">
                <a:off x="1043608" y="2202404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直線コネクタ 47"/>
              <p:cNvCxnSpPr/>
              <p:nvPr/>
            </p:nvCxnSpPr>
            <p:spPr bwMode="auto">
              <a:xfrm flipH="1">
                <a:off x="1043608" y="2207109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 flipH="1" flipV="1">
                <a:off x="1043608" y="2185310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 flipH="1" flipV="1">
                <a:off x="1043608" y="2058603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直線コネクタ 50"/>
              <p:cNvCxnSpPr/>
              <p:nvPr/>
            </p:nvCxnSpPr>
            <p:spPr bwMode="auto">
              <a:xfrm>
                <a:off x="1259632" y="2209355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" name="グループ化 32"/>
            <p:cNvGrpSpPr/>
            <p:nvPr/>
          </p:nvGrpSpPr>
          <p:grpSpPr>
            <a:xfrm rot="15447828">
              <a:off x="4034679" y="2323840"/>
              <a:ext cx="936104" cy="362285"/>
              <a:chOff x="1043608" y="2058603"/>
              <a:chExt cx="936104" cy="362285"/>
            </a:xfrm>
          </p:grpSpPr>
          <p:cxnSp>
            <p:nvCxnSpPr>
              <p:cNvPr id="34" name="直線コネクタ 33"/>
              <p:cNvCxnSpPr/>
              <p:nvPr/>
            </p:nvCxnSpPr>
            <p:spPr bwMode="auto">
              <a:xfrm>
                <a:off x="1763688" y="2204650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線コネクタ 34"/>
              <p:cNvCxnSpPr/>
              <p:nvPr/>
            </p:nvCxnSpPr>
            <p:spPr bwMode="auto">
              <a:xfrm>
                <a:off x="1763688" y="2209355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線コネクタ 35"/>
              <p:cNvCxnSpPr/>
              <p:nvPr/>
            </p:nvCxnSpPr>
            <p:spPr bwMode="auto">
              <a:xfrm flipV="1">
                <a:off x="1763688" y="2187556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線コネクタ 36"/>
              <p:cNvCxnSpPr/>
              <p:nvPr/>
            </p:nvCxnSpPr>
            <p:spPr bwMode="auto">
              <a:xfrm flipV="1">
                <a:off x="1763688" y="2060849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線コネクタ 37"/>
              <p:cNvCxnSpPr/>
              <p:nvPr/>
            </p:nvCxnSpPr>
            <p:spPr bwMode="auto">
              <a:xfrm flipH="1">
                <a:off x="1043608" y="2202404"/>
                <a:ext cx="216024" cy="7222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線コネクタ 38"/>
              <p:cNvCxnSpPr/>
              <p:nvPr/>
            </p:nvCxnSpPr>
            <p:spPr bwMode="auto">
              <a:xfrm flipH="1">
                <a:off x="1043608" y="2207109"/>
                <a:ext cx="216024" cy="2115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直線コネクタ 39"/>
              <p:cNvCxnSpPr/>
              <p:nvPr/>
            </p:nvCxnSpPr>
            <p:spPr bwMode="auto">
              <a:xfrm flipH="1" flipV="1">
                <a:off x="1043608" y="2185310"/>
                <a:ext cx="216024" cy="173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線コネクタ 40"/>
              <p:cNvCxnSpPr/>
              <p:nvPr/>
            </p:nvCxnSpPr>
            <p:spPr bwMode="auto">
              <a:xfrm flipH="1" flipV="1">
                <a:off x="1043608" y="2058603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直線コネクタ 41"/>
              <p:cNvCxnSpPr/>
              <p:nvPr/>
            </p:nvCxnSpPr>
            <p:spPr bwMode="auto">
              <a:xfrm>
                <a:off x="1259632" y="2209355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1" name="グループ化 60"/>
          <p:cNvGrpSpPr/>
          <p:nvPr/>
        </p:nvGrpSpPr>
        <p:grpSpPr>
          <a:xfrm>
            <a:off x="2891559" y="4222374"/>
            <a:ext cx="1600019" cy="2062329"/>
            <a:chOff x="2891559" y="3839766"/>
            <a:chExt cx="1824457" cy="2351616"/>
          </a:xfrm>
        </p:grpSpPr>
        <p:pic>
          <p:nvPicPr>
            <p:cNvPr id="62" name="Picture 3" descr="\\intra-srv04\Group2\SalesPromo\division_PLC\FP7\カタログ用撮影画像\2013Ver1\FP7合成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1" b="97191" l="2920" r="934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559" y="3839766"/>
              <a:ext cx="571500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3002802" y="5603822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3577200" y="5585033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panasonic\Desktop\minas_a5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t="4008" r="7862" b="2351"/>
            <a:stretch/>
          </p:blipFill>
          <p:spPr bwMode="auto">
            <a:xfrm>
              <a:off x="4150472" y="5603822"/>
              <a:ext cx="565544" cy="58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グループ化 65"/>
            <p:cNvGrpSpPr/>
            <p:nvPr/>
          </p:nvGrpSpPr>
          <p:grpSpPr>
            <a:xfrm>
              <a:off x="3859972" y="5157192"/>
              <a:ext cx="509805" cy="360040"/>
              <a:chOff x="3846171" y="6741368"/>
              <a:chExt cx="509805" cy="360040"/>
            </a:xfrm>
          </p:grpSpPr>
          <p:cxnSp>
            <p:nvCxnSpPr>
              <p:cNvPr id="81" name="直線コネクタ 80"/>
              <p:cNvCxnSpPr/>
              <p:nvPr/>
            </p:nvCxnSpPr>
            <p:spPr bwMode="auto">
              <a:xfrm flipV="1">
                <a:off x="3921053" y="6741368"/>
                <a:ext cx="0" cy="164565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2" name="正方形/長方形 81"/>
              <p:cNvSpPr/>
              <p:nvPr/>
            </p:nvSpPr>
            <p:spPr bwMode="auto">
              <a:xfrm rot="16200000">
                <a:off x="3824275" y="6929747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83" name="正方形/長方形 82"/>
              <p:cNvSpPr/>
              <p:nvPr/>
            </p:nvSpPr>
            <p:spPr bwMode="auto">
              <a:xfrm rot="16200000">
                <a:off x="3870971" y="7027856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84" name="直線コネクタ 83"/>
              <p:cNvCxnSpPr/>
              <p:nvPr/>
            </p:nvCxnSpPr>
            <p:spPr bwMode="auto">
              <a:xfrm flipV="1">
                <a:off x="4281094" y="6741368"/>
                <a:ext cx="0" cy="164565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正方形/長方形 84"/>
              <p:cNvSpPr/>
              <p:nvPr/>
            </p:nvSpPr>
            <p:spPr bwMode="auto">
              <a:xfrm rot="16200000">
                <a:off x="4184316" y="6929748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86" name="正方形/長方形 85"/>
              <p:cNvSpPr/>
              <p:nvPr/>
            </p:nvSpPr>
            <p:spPr bwMode="auto">
              <a:xfrm rot="16200000">
                <a:off x="4231012" y="7027857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87" name="直線コネクタ 86"/>
              <p:cNvCxnSpPr/>
              <p:nvPr/>
            </p:nvCxnSpPr>
            <p:spPr bwMode="auto">
              <a:xfrm>
                <a:off x="3883887" y="6772583"/>
                <a:ext cx="436355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グループ化 66"/>
            <p:cNvGrpSpPr/>
            <p:nvPr/>
          </p:nvGrpSpPr>
          <p:grpSpPr>
            <a:xfrm>
              <a:off x="3250022" y="5157192"/>
              <a:ext cx="509805" cy="360040"/>
              <a:chOff x="3846171" y="6741368"/>
              <a:chExt cx="509805" cy="360040"/>
            </a:xfrm>
          </p:grpSpPr>
          <p:cxnSp>
            <p:nvCxnSpPr>
              <p:cNvPr id="74" name="直線コネクタ 73"/>
              <p:cNvCxnSpPr/>
              <p:nvPr/>
            </p:nvCxnSpPr>
            <p:spPr bwMode="auto">
              <a:xfrm flipV="1">
                <a:off x="3921053" y="6741368"/>
                <a:ext cx="0" cy="164565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正方形/長方形 74"/>
              <p:cNvSpPr/>
              <p:nvPr/>
            </p:nvSpPr>
            <p:spPr bwMode="auto">
              <a:xfrm rot="16200000">
                <a:off x="3824275" y="6929747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76" name="正方形/長方形 75"/>
              <p:cNvSpPr/>
              <p:nvPr/>
            </p:nvSpPr>
            <p:spPr bwMode="auto">
              <a:xfrm rot="16200000">
                <a:off x="3870971" y="7027856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77" name="直線コネクタ 76"/>
              <p:cNvCxnSpPr/>
              <p:nvPr/>
            </p:nvCxnSpPr>
            <p:spPr bwMode="auto">
              <a:xfrm flipV="1">
                <a:off x="4281094" y="6741368"/>
                <a:ext cx="0" cy="164565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正方形/長方形 77"/>
              <p:cNvSpPr/>
              <p:nvPr/>
            </p:nvSpPr>
            <p:spPr bwMode="auto">
              <a:xfrm rot="16200000">
                <a:off x="4184316" y="6929748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79" name="正方形/長方形 78"/>
              <p:cNvSpPr/>
              <p:nvPr/>
            </p:nvSpPr>
            <p:spPr bwMode="auto">
              <a:xfrm rot="16200000">
                <a:off x="4231012" y="7027857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80" name="直線コネクタ 79"/>
              <p:cNvCxnSpPr/>
              <p:nvPr/>
            </p:nvCxnSpPr>
            <p:spPr bwMode="auto">
              <a:xfrm>
                <a:off x="3883887" y="6772583"/>
                <a:ext cx="436355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8" name="グループ化 67"/>
            <p:cNvGrpSpPr/>
            <p:nvPr/>
          </p:nvGrpSpPr>
          <p:grpSpPr>
            <a:xfrm rot="16200000">
              <a:off x="2638998" y="5012172"/>
              <a:ext cx="891168" cy="151455"/>
              <a:chOff x="1664608" y="4005064"/>
              <a:chExt cx="891168" cy="151455"/>
            </a:xfrm>
          </p:grpSpPr>
          <p:cxnSp>
            <p:nvCxnSpPr>
              <p:cNvPr id="69" name="直線コネクタ 68"/>
              <p:cNvCxnSpPr/>
              <p:nvPr/>
            </p:nvCxnSpPr>
            <p:spPr bwMode="auto">
              <a:xfrm>
                <a:off x="1858164" y="4081637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正方形/長方形 69"/>
              <p:cNvSpPr/>
              <p:nvPr/>
            </p:nvSpPr>
            <p:spPr bwMode="auto">
              <a:xfrm>
                <a:off x="2362220" y="4005064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71" name="正方形/長方形 70"/>
              <p:cNvSpPr/>
              <p:nvPr/>
            </p:nvSpPr>
            <p:spPr bwMode="auto">
              <a:xfrm>
                <a:off x="1664608" y="4006755"/>
                <a:ext cx="193556" cy="1497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 bwMode="auto">
              <a:xfrm>
                <a:off x="2456585" y="4057086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  <p:sp>
            <p:nvSpPr>
              <p:cNvPr id="73" name="正方形/長方形 72"/>
              <p:cNvSpPr/>
              <p:nvPr/>
            </p:nvSpPr>
            <p:spPr bwMode="auto">
              <a:xfrm>
                <a:off x="1666910" y="4057085"/>
                <a:ext cx="96778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88" name="テキスト ボックス 87"/>
          <p:cNvSpPr txBox="1"/>
          <p:nvPr/>
        </p:nvSpPr>
        <p:spPr>
          <a:xfrm>
            <a:off x="281385" y="4357112"/>
            <a:ext cx="461665" cy="172740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1" lang="en-US" altLang="en-US" dirty="0" smtClean="0"/>
              <a:t>Network</a:t>
            </a:r>
            <a:endParaRPr kumimoji="1" lang="en-US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79512" y="682384"/>
            <a:ext cx="885698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kumimoji="1" lang="en-US" altLang="en-US" sz="2800" dirty="0" smtClean="0">
                <a:solidFill>
                  <a:schemeClr val="bg1"/>
                </a:solidFill>
                <a:latin typeface="+mj-lt"/>
              </a:rPr>
              <a:t>etworking as an alternative</a:t>
            </a:r>
            <a:endParaRPr kumimoji="1" lang="en-US" altLang="en-US" sz="2000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1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887"/>
            <a:ext cx="79629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8513" y="87015"/>
            <a:ext cx="61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FP7</a:t>
            </a:r>
            <a:r>
              <a:rPr 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/</a:t>
            </a:r>
            <a:r>
              <a:rPr lang="en-US" sz="2800" dirty="0" smtClean="0">
                <a:latin typeface="+mj-lt"/>
              </a:rPr>
              <a:t> </a:t>
            </a:r>
            <a:r>
              <a:rPr lang="en-US" altLang="ja-JP" sz="2800" b="1" dirty="0" smtClean="0">
                <a:latin typeface="+mj-lt"/>
              </a:rPr>
              <a:t>FP0R</a:t>
            </a:r>
            <a:r>
              <a:rPr lang="en-US" altLang="ja-JP" sz="2800" dirty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with</a:t>
            </a:r>
            <a:r>
              <a:rPr lang="en-US" altLang="ja-JP" sz="2800" dirty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MINAS A6</a:t>
            </a:r>
            <a:r>
              <a:rPr lang="en-US" altLang="ja-JP" sz="2800" dirty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(Modbus)</a:t>
            </a:r>
            <a:endParaRPr lang="en-US" altLang="ja-JP" sz="2800" dirty="0" smtClean="0">
              <a:latin typeface="+mj-lt"/>
              <a:ea typeface="+mn-ea"/>
            </a:endParaRPr>
          </a:p>
        </p:txBody>
      </p:sp>
      <p:sp>
        <p:nvSpPr>
          <p:cNvPr id="3" name="テキスト ボックス 88"/>
          <p:cNvSpPr txBox="1">
            <a:spLocks noChangeArrowheads="1"/>
          </p:cNvSpPr>
          <p:nvPr/>
        </p:nvSpPr>
        <p:spPr bwMode="auto">
          <a:xfrm>
            <a:off x="49904" y="1169979"/>
            <a:ext cx="7402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+mj-lt"/>
              </a:rPr>
              <a:t>■</a:t>
            </a:r>
            <a:r>
              <a:rPr lang="en-US" altLang="en-US" sz="2000" b="1" dirty="0" smtClean="0">
                <a:latin typeface="+mj-lt"/>
              </a:rPr>
              <a:t>FP0R</a:t>
            </a:r>
            <a:r>
              <a:rPr lang="en-US" altLang="en-US" sz="2000" dirty="0" smtClean="0">
                <a:latin typeface="+mj-lt"/>
              </a:rPr>
              <a:t>  Cost effective solution to link MINAS A6 drivers</a:t>
            </a:r>
            <a:endParaRPr lang="en-US" altLang="ja-JP" sz="2000" dirty="0">
              <a:latin typeface="+mj-lt"/>
              <a:ea typeface="HGP創英角ｺﾞｼｯｸUB" pitchFamily="50" charset="-128"/>
            </a:endParaRPr>
          </a:p>
        </p:txBody>
      </p:sp>
      <p:sp>
        <p:nvSpPr>
          <p:cNvPr id="4" name="テキスト ボックス 88"/>
          <p:cNvSpPr txBox="1">
            <a:spLocks noChangeArrowheads="1"/>
          </p:cNvSpPr>
          <p:nvPr/>
        </p:nvSpPr>
        <p:spPr bwMode="auto">
          <a:xfrm>
            <a:off x="49904" y="3501008"/>
            <a:ext cx="9123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latin typeface="+mj-lt"/>
              </a:rPr>
              <a:t>■</a:t>
            </a:r>
            <a:r>
              <a:rPr lang="en-US" altLang="en-US" sz="2000" b="1" dirty="0" smtClean="0">
                <a:latin typeface="+mj-lt"/>
              </a:rPr>
              <a:t>FP7</a:t>
            </a:r>
            <a:r>
              <a:rPr lang="en-US" altLang="en-US" sz="2000" dirty="0" smtClean="0">
                <a:latin typeface="+mj-lt"/>
              </a:rPr>
              <a:t>  Using web page to monitor status of motor </a:t>
            </a:r>
            <a:endParaRPr lang="en-US" altLang="ja-JP" sz="2000" dirty="0">
              <a:latin typeface="+mj-lt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716157"/>
            <a:ext cx="882003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chemeClr val="bg1"/>
                </a:solidFill>
                <a:latin typeface="+mj-lt"/>
              </a:rPr>
              <a:t> Serial communication (for pulse driven servo drive) </a:t>
            </a:r>
            <a:endParaRPr kumimoji="1" lang="en-US" altLang="en-US" sz="2000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" y="1512193"/>
            <a:ext cx="78962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1749"/>
            <a:ext cx="2076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0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H="1">
            <a:off x="2802340" y="3662019"/>
            <a:ext cx="2528" cy="3401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250441" y="3660947"/>
            <a:ext cx="2528" cy="3401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42" y="4197413"/>
            <a:ext cx="3072299" cy="91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012160" y="5445224"/>
            <a:ext cx="2952328" cy="1006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Line 77"/>
          <p:cNvSpPr>
            <a:spLocks noChangeShapeType="1"/>
          </p:cNvSpPr>
          <p:nvPr/>
        </p:nvSpPr>
        <p:spPr bwMode="auto">
          <a:xfrm flipV="1">
            <a:off x="6610024" y="6076255"/>
            <a:ext cx="1318158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32" y="5776906"/>
            <a:ext cx="205442" cy="33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6012159" y="5407646"/>
            <a:ext cx="31318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Linking </a:t>
            </a:r>
            <a:r>
              <a:rPr kumimoji="1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FP7</a:t>
            </a:r>
            <a:r>
              <a:rPr kumimoji="1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 together or to PLCs from </a:t>
            </a:r>
            <a:r>
              <a:rPr lang="en-US" altLang="ja-JP" sz="1100" kern="0" dirty="0" smtClean="0">
                <a:solidFill>
                  <a:srgbClr val="000000"/>
                </a:solidFill>
                <a:latin typeface="+mj-lt"/>
              </a:rPr>
              <a:t>other manufacturers</a:t>
            </a:r>
            <a:r>
              <a:rPr kumimoji="1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 is also possible</a:t>
            </a:r>
          </a:p>
        </p:txBody>
      </p:sp>
      <p:sp>
        <p:nvSpPr>
          <p:cNvPr id="6" name="左右矢印 5"/>
          <p:cNvSpPr/>
          <p:nvPr/>
        </p:nvSpPr>
        <p:spPr bwMode="auto">
          <a:xfrm>
            <a:off x="6966930" y="5826724"/>
            <a:ext cx="583841" cy="266572"/>
          </a:xfrm>
          <a:prstGeom prst="leftRightArrow">
            <a:avLst/>
          </a:prstGeom>
          <a:solidFill>
            <a:srgbClr val="FFFFFF">
              <a:alpha val="69804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7050799" y="5829504"/>
            <a:ext cx="4603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0000"/>
                </a:solidFill>
                <a:latin typeface="+mj-lt"/>
              </a:rPr>
              <a:t>Link</a:t>
            </a:r>
          </a:p>
        </p:txBody>
      </p:sp>
      <p:pic>
        <p:nvPicPr>
          <p:cNvPr id="8" name="Picture 2" descr="C:\Users\panasonic\Desktop\EtherNet_2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88" y="6076255"/>
            <a:ext cx="1121609" cy="2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56" y="6133107"/>
            <a:ext cx="358044" cy="23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89" y="5863843"/>
            <a:ext cx="277715" cy="4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8088103" y="5731269"/>
            <a:ext cx="926489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</a:rPr>
              <a:t>• </a:t>
            </a:r>
            <a:r>
              <a:rPr lang="en-US" altLang="en-US" sz="10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</a:rPr>
              <a:t>FP7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</a:rPr>
              <a:t>• PLC of other manufacturers</a:t>
            </a:r>
            <a:endParaRPr lang="en-US" altLang="ja-JP" sz="1100" dirty="0" smtClean="0">
              <a:solidFill>
                <a:srgbClr val="000000">
                  <a:lumMod val="85000"/>
                  <a:lumOff val="15000"/>
                </a:srgbClr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87015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FP7</a:t>
            </a:r>
            <a:r>
              <a:rPr 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Ethernet/IP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6457" y="719647"/>
            <a:ext cx="882003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Multitasking of control and information with EtherNet/IP</a:t>
            </a:r>
            <a:endParaRPr lang="en-US" altLang="en-US" sz="2000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0898" y="1206130"/>
            <a:ext cx="8489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Controlling robot, cylinder, monitoring information of PLC from PC, providing information for viewing on Web browser and data transfer to PC servers are easily achieved with </a:t>
            </a:r>
            <a:r>
              <a:rPr lang="en-US" b="1" dirty="0" smtClean="0">
                <a:latin typeface="+mj-lt"/>
              </a:rPr>
              <a:t>FP7</a:t>
            </a:r>
            <a:endParaRPr lang="en-US" altLang="ja-JP" dirty="0">
              <a:latin typeface="+mj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98833" y="5734997"/>
            <a:ext cx="4665255" cy="523220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en-US" sz="1400" dirty="0">
                <a:latin typeface="+mj-lt"/>
              </a:rPr>
              <a:t>Easy connection and control with IP robots, </a:t>
            </a:r>
            <a:r>
              <a:rPr lang="en-US" altLang="en-US" sz="1400" kern="0" dirty="0" smtClean="0">
                <a:solidFill>
                  <a:srgbClr val="000000"/>
                </a:solidFill>
                <a:latin typeface="+mj-lt"/>
              </a:rPr>
              <a:t>cylinders, remote I/O and PLC</a:t>
            </a:r>
            <a:r>
              <a:rPr lang="en-US" altLang="en-US" sz="1400" dirty="0" smtClean="0">
                <a:latin typeface="+mj-lt"/>
              </a:rPr>
              <a:t> </a:t>
            </a:r>
            <a:r>
              <a:rPr lang="en-US" altLang="en-US" sz="1400" dirty="0">
                <a:latin typeface="+mj-lt"/>
              </a:rPr>
              <a:t>made by various manufacturers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23528" y="4870901"/>
            <a:ext cx="3672408" cy="523220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latin typeface="+mj-lt"/>
              </a:rPr>
              <a:t>Real-time monitor information </a:t>
            </a:r>
            <a:r>
              <a:rPr lang="en-US" altLang="en-US" sz="1400" dirty="0">
                <a:latin typeface="+mj-lt"/>
              </a:rPr>
              <a:t>of connected </a:t>
            </a:r>
            <a:r>
              <a:rPr lang="en-US" altLang="en-US" sz="1400" dirty="0" smtClean="0">
                <a:latin typeface="+mj-lt"/>
              </a:rPr>
              <a:t>devices </a:t>
            </a:r>
            <a:r>
              <a:rPr lang="en-US" altLang="en-US" sz="1400" dirty="0">
                <a:latin typeface="+mj-lt"/>
              </a:rPr>
              <a:t>using </a:t>
            </a:r>
            <a:r>
              <a:rPr lang="en-US" altLang="en-US" sz="1400" b="1" dirty="0">
                <a:latin typeface="+mj-lt"/>
              </a:rPr>
              <a:t>FP7</a:t>
            </a:r>
            <a:r>
              <a:rPr lang="en-US" altLang="en-US" sz="1400" dirty="0">
                <a:latin typeface="+mj-lt"/>
              </a:rPr>
              <a:t> Web servers</a:t>
            </a:r>
            <a:endParaRPr lang="en-US" altLang="ja-JP" sz="1400" dirty="0">
              <a:latin typeface="+mj-lt"/>
              <a:ea typeface="HGP創英角ｺﾞｼｯｸUB" panose="020B0900000000000000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283968" y="5047870"/>
            <a:ext cx="0" cy="67435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1619672" y="4221089"/>
            <a:ext cx="0" cy="6498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3792"/>
            <a:ext cx="688656" cy="122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V="1">
            <a:off x="3031460" y="3273815"/>
            <a:ext cx="12660" cy="947274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54" y="4298941"/>
            <a:ext cx="1450652" cy="2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32" y="2747558"/>
            <a:ext cx="971995" cy="105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テキスト ボックス 26"/>
          <p:cNvSpPr txBox="1"/>
          <p:nvPr/>
        </p:nvSpPr>
        <p:spPr>
          <a:xfrm>
            <a:off x="7035157" y="3745483"/>
            <a:ext cx="1003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Server, etc.</a:t>
            </a:r>
            <a:endParaRPr kumimoji="1" lang="en-US" altLang="en-US" sz="1200" b="1" dirty="0"/>
          </a:p>
        </p:txBody>
      </p:sp>
      <p:sp>
        <p:nvSpPr>
          <p:cNvPr id="48" name="テキスト ボックス 35"/>
          <p:cNvSpPr txBox="1"/>
          <p:nvPr/>
        </p:nvSpPr>
        <p:spPr>
          <a:xfrm>
            <a:off x="5956349" y="2276872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Data storage</a:t>
            </a:r>
          </a:p>
          <a:p>
            <a:r>
              <a:rPr lang="en-US" altLang="ja-JP" sz="1200" b="1" dirty="0" smtClean="0"/>
              <a:t>Management of archives</a:t>
            </a:r>
            <a:endParaRPr lang="en-US" altLang="en-US" sz="1200" b="1" dirty="0"/>
          </a:p>
        </p:txBody>
      </p:sp>
      <p:sp>
        <p:nvSpPr>
          <p:cNvPr id="42" name="Rectangle 41"/>
          <p:cNvSpPr/>
          <p:nvPr/>
        </p:nvSpPr>
        <p:spPr>
          <a:xfrm>
            <a:off x="2675173" y="3429000"/>
            <a:ext cx="712574" cy="3135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Hub</a:t>
            </a:r>
            <a:endParaRPr lang="en-SG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823860" y="3672320"/>
            <a:ext cx="2528" cy="3401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248169" y="3998794"/>
            <a:ext cx="358935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462585" y="3662019"/>
            <a:ext cx="2528" cy="34012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1460310" y="3985146"/>
            <a:ext cx="1358210" cy="897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33266" y="373948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TCP/IP</a:t>
            </a:r>
            <a:endParaRPr lang="en-SG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198341" y="373948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TCP/IP</a:t>
            </a:r>
            <a:endParaRPr lang="en-SG" sz="12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" y="2334407"/>
            <a:ext cx="16668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TextBox 4095"/>
          <p:cNvSpPr txBox="1"/>
          <p:nvPr/>
        </p:nvSpPr>
        <p:spPr>
          <a:xfrm>
            <a:off x="354842" y="3466524"/>
            <a:ext cx="93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PC,</a:t>
            </a:r>
          </a:p>
          <a:p>
            <a:r>
              <a:rPr lang="en-US" sz="1200" b="1" dirty="0" smtClean="0"/>
              <a:t>Tablet, </a:t>
            </a:r>
            <a:r>
              <a:rPr lang="en-US" sz="1200" b="1" dirty="0" err="1" smtClean="0"/>
              <a:t>etc</a:t>
            </a:r>
            <a:endParaRPr lang="en-SG" sz="1200" b="1" dirty="0"/>
          </a:p>
        </p:txBody>
      </p:sp>
      <p:sp>
        <p:nvSpPr>
          <p:cNvPr id="4097" name="Right Arrow 4096"/>
          <p:cNvSpPr/>
          <p:nvPr/>
        </p:nvSpPr>
        <p:spPr>
          <a:xfrm flipH="1">
            <a:off x="1801505" y="2361063"/>
            <a:ext cx="791570" cy="450376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Right Arrow 77"/>
          <p:cNvSpPr/>
          <p:nvPr/>
        </p:nvSpPr>
        <p:spPr>
          <a:xfrm>
            <a:off x="3603010" y="2240508"/>
            <a:ext cx="2292824" cy="450376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Bent Arrow 83"/>
          <p:cNvSpPr/>
          <p:nvPr/>
        </p:nvSpPr>
        <p:spPr>
          <a:xfrm flipH="1">
            <a:off x="3848669" y="2825086"/>
            <a:ext cx="2240514" cy="1501254"/>
          </a:xfrm>
          <a:prstGeom prst="bentArrow">
            <a:avLst>
              <a:gd name="adj1" fmla="val 15909"/>
              <a:gd name="adj2" fmla="val 13637"/>
              <a:gd name="adj3" fmla="val 0"/>
              <a:gd name="adj4" fmla="val 43750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109" name="Bent Arrow 4108"/>
          <p:cNvSpPr/>
          <p:nvPr/>
        </p:nvSpPr>
        <p:spPr>
          <a:xfrm flipH="1">
            <a:off x="3589360" y="2797790"/>
            <a:ext cx="1774207" cy="1501254"/>
          </a:xfrm>
          <a:prstGeom prst="bentArrow">
            <a:avLst>
              <a:gd name="adj1" fmla="val 15909"/>
              <a:gd name="adj2" fmla="val 15455"/>
              <a:gd name="adj3" fmla="val 17727"/>
              <a:gd name="adj4" fmla="val 43750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031460" y="4221088"/>
            <a:ext cx="3412749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30"/>
          <p:cNvSpPr txBox="1"/>
          <p:nvPr/>
        </p:nvSpPr>
        <p:spPr>
          <a:xfrm>
            <a:off x="4078852" y="2073582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Information</a:t>
            </a:r>
            <a:endParaRPr kumimoji="1" lang="en-US" altLang="en-US" sz="1200" b="1" dirty="0"/>
          </a:p>
        </p:txBody>
      </p:sp>
      <p:sp>
        <p:nvSpPr>
          <p:cNvPr id="88" name="テキスト ボックス 31"/>
          <p:cNvSpPr txBox="1"/>
          <p:nvPr/>
        </p:nvSpPr>
        <p:spPr>
          <a:xfrm>
            <a:off x="4464669" y="2647031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Information</a:t>
            </a:r>
            <a:endParaRPr kumimoji="1" lang="en-US" altLang="en-US" sz="1200" b="1" dirty="0"/>
          </a:p>
        </p:txBody>
      </p:sp>
      <p:sp>
        <p:nvSpPr>
          <p:cNvPr id="89" name="テキスト ボックス 30"/>
          <p:cNvSpPr txBox="1"/>
          <p:nvPr/>
        </p:nvSpPr>
        <p:spPr>
          <a:xfrm>
            <a:off x="1692768" y="2144096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Information</a:t>
            </a:r>
            <a:endParaRPr kumimoji="1" lang="en-US" altLang="en-US" sz="1200" b="1" dirty="0"/>
          </a:p>
        </p:txBody>
      </p:sp>
      <p:sp>
        <p:nvSpPr>
          <p:cNvPr id="90" name="テキスト ボックス 28"/>
          <p:cNvSpPr txBox="1"/>
          <p:nvPr/>
        </p:nvSpPr>
        <p:spPr>
          <a:xfrm>
            <a:off x="6927080" y="4581128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PLC of </a:t>
            </a:r>
            <a:r>
              <a:rPr lang="en-US" altLang="ja-JP" sz="1200" b="1" dirty="0" smtClean="0"/>
              <a:t>other manufacturer</a:t>
            </a:r>
            <a:endParaRPr kumimoji="1" lang="en-US" altLang="en-US" sz="1200" b="1" dirty="0"/>
          </a:p>
        </p:txBody>
      </p:sp>
      <p:sp>
        <p:nvSpPr>
          <p:cNvPr id="91" name="Bent Arrow 90"/>
          <p:cNvSpPr/>
          <p:nvPr/>
        </p:nvSpPr>
        <p:spPr>
          <a:xfrm rot="5400000">
            <a:off x="3861178" y="3044589"/>
            <a:ext cx="834788" cy="1378424"/>
          </a:xfrm>
          <a:prstGeom prst="bentArrow">
            <a:avLst>
              <a:gd name="adj1" fmla="val 23637"/>
              <a:gd name="adj2" fmla="val 23629"/>
              <a:gd name="adj3" fmla="val 25902"/>
              <a:gd name="adj4" fmla="val 43750"/>
            </a:avLst>
          </a:prstGeom>
          <a:solidFill>
            <a:srgbClr val="0099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92" name="テキスト ボックス 32"/>
          <p:cNvSpPr txBox="1"/>
          <p:nvPr/>
        </p:nvSpPr>
        <p:spPr>
          <a:xfrm>
            <a:off x="3650062" y="3545721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Control</a:t>
            </a:r>
            <a:endParaRPr kumimoji="1"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33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anasonic\Desktop\EtherCAT_logo_tou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1206061" cy="3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5894046" y="325019"/>
            <a:ext cx="3085770" cy="439685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dirty="0" smtClean="0">
                <a:solidFill>
                  <a:schemeClr val="accent2"/>
                </a:solidFill>
              </a:rPr>
              <a:t>Controls </a:t>
            </a:r>
            <a:r>
              <a:rPr lang="en-US" altLang="ja-JP" dirty="0">
                <a:solidFill>
                  <a:schemeClr val="accent2"/>
                </a:solidFill>
              </a:rPr>
              <a:t>64</a:t>
            </a:r>
            <a:r>
              <a:rPr lang="en-US" dirty="0" smtClean="0"/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axis </a:t>
            </a:r>
            <a:r>
              <a:rPr lang="en-US" altLang="ja-JP" dirty="0">
                <a:solidFill>
                  <a:schemeClr val="accent2"/>
                </a:solidFill>
              </a:rPr>
              <a:t>of　motor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88"/>
          <p:cNvSpPr txBox="1">
            <a:spLocks noChangeArrowheads="1"/>
          </p:cNvSpPr>
          <p:nvPr/>
        </p:nvSpPr>
        <p:spPr bwMode="auto">
          <a:xfrm>
            <a:off x="4427984" y="2956882"/>
            <a:ext cx="489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70C0"/>
                </a:solidFill>
                <a:latin typeface="+mj-lt"/>
              </a:rPr>
              <a:t>■Monitoring operational status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smtClean="0">
                <a:solidFill>
                  <a:srgbClr val="0070C0"/>
                </a:solidFill>
              </a:rPr>
              <a:t>of motor</a:t>
            </a:r>
            <a:endParaRPr lang="en-US" altLang="ja-JP" sz="2000" dirty="0">
              <a:solidFill>
                <a:srgbClr val="0070C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87015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+mj-lt"/>
              </a:rPr>
              <a:t>FP7</a:t>
            </a:r>
            <a:r>
              <a:rPr lang="en-US" altLang="ja-JP" sz="2800" dirty="0" smtClean="0">
                <a:latin typeface="+mj-lt"/>
              </a:rPr>
              <a:t> Motion Control</a:t>
            </a:r>
            <a:endParaRPr lang="en-US" altLang="ja-JP" sz="2800" dirty="0" smtClean="0">
              <a:latin typeface="+mj-lt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06702" y="188970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+mj-lt"/>
              </a:rPr>
              <a:t>Type</a:t>
            </a:r>
            <a:endParaRPr lang="en-US" altLang="ja-JP" dirty="0" smtClean="0">
              <a:latin typeface="+mj-lt"/>
              <a:ea typeface="+mn-ea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5" y="1453345"/>
            <a:ext cx="6752774" cy="15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5708463" y="1377841"/>
            <a:ext cx="101181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1100" b="1" dirty="0" smtClean="0">
                <a:latin typeface="+mj-lt"/>
              </a:rPr>
              <a:t>Virtual axis</a:t>
            </a:r>
          </a:p>
          <a:p>
            <a:pPr algn="ctr" eaLnBrk="1" hangingPunct="1"/>
            <a:r>
              <a:rPr lang="en-US" altLang="ja-JP" sz="2000" b="1" dirty="0" smtClean="0">
                <a:latin typeface="+mj-lt"/>
              </a:rPr>
              <a:t>32</a:t>
            </a:r>
            <a:r>
              <a:rPr lang="en-US" dirty="0" smtClean="0">
                <a:latin typeface="+mj-lt"/>
              </a:rPr>
              <a:t> </a:t>
            </a:r>
            <a:r>
              <a:rPr lang="en-US" altLang="ja-JP" sz="2000" b="1" dirty="0" smtClean="0">
                <a:latin typeface="+mj-lt"/>
              </a:rPr>
              <a:t>axis</a:t>
            </a:r>
            <a:endParaRPr lang="en-US" altLang="en-US" sz="2000" b="1" dirty="0">
              <a:latin typeface="+mj-lt"/>
              <a:ea typeface="HGPｺﾞｼｯｸM" pitchFamily="50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669785" y="2342526"/>
            <a:ext cx="103906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1100" b="1" dirty="0">
                <a:solidFill>
                  <a:srgbClr val="00B0F0"/>
                </a:solidFill>
                <a:latin typeface="+mj-lt"/>
              </a:rPr>
              <a:t>Real axis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B0F0"/>
                </a:solidFill>
                <a:latin typeface="+mj-lt"/>
              </a:rPr>
              <a:t>64 </a:t>
            </a:r>
            <a:r>
              <a:rPr lang="en-US" altLang="en-US" sz="2000" b="1" dirty="0" smtClean="0">
                <a:solidFill>
                  <a:srgbClr val="00B0F0"/>
                </a:solidFill>
                <a:latin typeface="+mj-lt"/>
              </a:rPr>
              <a:t>axis</a:t>
            </a:r>
            <a:endParaRPr lang="en-US" altLang="en-US" sz="2000" b="1" dirty="0">
              <a:solidFill>
                <a:srgbClr val="00B0F0"/>
              </a:solidFill>
              <a:latin typeface="+mj-lt"/>
              <a:ea typeface="HGPｺﾞｼｯｸM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05" y="1010913"/>
            <a:ext cx="875646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ja-JP" sz="1700" dirty="0">
                <a:solidFill>
                  <a:schemeClr val="bg1"/>
                </a:solidFill>
                <a:latin typeface="+mj-lt"/>
              </a:rPr>
              <a:t>A Single FP7 Motion Control Unit can Control 64</a:t>
            </a:r>
            <a:r>
              <a:rPr lang="en-US" dirty="0" smtClean="0"/>
              <a:t> </a:t>
            </a:r>
            <a:r>
              <a:rPr lang="en-US" altLang="ja-JP" sz="1700" dirty="0" smtClean="0">
                <a:solidFill>
                  <a:schemeClr val="bg1"/>
                </a:solidFill>
                <a:latin typeface="+mj-lt"/>
              </a:rPr>
              <a:t>axis of MINAS A5B and 32 Virtual axes.</a:t>
            </a:r>
            <a:endParaRPr lang="en-US" altLang="en-US" sz="1700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92" y="2623881"/>
            <a:ext cx="1409982" cy="4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867820" y="1525758"/>
            <a:ext cx="17235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chemeClr val="accent2"/>
                </a:solidFill>
                <a:latin typeface="+mj-lt"/>
              </a:rPr>
              <a:t>Total </a:t>
            </a:r>
          </a:p>
          <a:p>
            <a:pPr eaLnBrk="1" hangingPunct="1"/>
            <a:r>
              <a:rPr lang="en-US" altLang="ja-JP" sz="3600" b="1" dirty="0" smtClean="0">
                <a:solidFill>
                  <a:schemeClr val="accent2"/>
                </a:solidFill>
                <a:latin typeface="+mj-lt"/>
              </a:rPr>
              <a:t>96 axis</a:t>
            </a:r>
            <a:endParaRPr lang="en-US" altLang="en-US" sz="3600" b="1" dirty="0">
              <a:solidFill>
                <a:schemeClr val="accent2"/>
              </a:solidFill>
              <a:latin typeface="+mj-lt"/>
              <a:ea typeface="HGPｺﾞｼｯｸM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92" y="620688"/>
            <a:ext cx="837608" cy="63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987"/>
          <p:cNvSpPr txBox="1">
            <a:spLocks noChangeArrowheads="1"/>
          </p:cNvSpPr>
          <p:nvPr/>
        </p:nvSpPr>
        <p:spPr bwMode="auto">
          <a:xfrm>
            <a:off x="251520" y="3220234"/>
            <a:ext cx="396005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r>
              <a:rPr lang="en-US" altLang="en-US" sz="1500" dirty="0" smtClean="0">
                <a:latin typeface="+mj-lt"/>
              </a:rPr>
              <a:t>• Up to 32 synchronous groups</a:t>
            </a:r>
            <a:endParaRPr lang="en-US" altLang="ja-JP" sz="1500" dirty="0" smtClean="0">
              <a:latin typeface="+mj-lt"/>
              <a:ea typeface="+mn-ea"/>
            </a:endParaRPr>
          </a:p>
          <a:p>
            <a:pPr marL="125413" eaLnBrk="1" hangingPunct="1">
              <a:defRPr/>
            </a:pPr>
            <a:r>
              <a:rPr lang="en-US" altLang="ja-JP" sz="1500" dirty="0" smtClean="0">
                <a:latin typeface="+mj-lt"/>
              </a:rPr>
              <a:t>(32 groups of 2 axis to 2 groups of 32 axis)</a:t>
            </a:r>
          </a:p>
          <a:p>
            <a:pPr eaLnBrk="1" hangingPunct="1">
              <a:defRPr/>
            </a:pPr>
            <a:r>
              <a:rPr lang="en-US" altLang="en-US" sz="1500" dirty="0" smtClean="0">
                <a:latin typeface="+mj-lt"/>
              </a:rPr>
              <a:t>• Control system: Cyclic position control</a:t>
            </a:r>
            <a:endParaRPr lang="en-US" altLang="ja-JP" sz="1500" dirty="0" smtClean="0">
              <a:latin typeface="+mj-lt"/>
              <a:ea typeface="+mn-ea"/>
            </a:endParaRPr>
          </a:p>
        </p:txBody>
      </p:sp>
      <p:sp>
        <p:nvSpPr>
          <p:cNvPr id="16" name="Text Box 987"/>
          <p:cNvSpPr txBox="1">
            <a:spLocks noChangeArrowheads="1"/>
          </p:cNvSpPr>
          <p:nvPr/>
        </p:nvSpPr>
        <p:spPr bwMode="auto">
          <a:xfrm>
            <a:off x="251520" y="3933056"/>
            <a:ext cx="43924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r>
              <a:rPr lang="en-US" altLang="en-US" sz="1500" dirty="0" smtClean="0">
                <a:latin typeface="+mj-lt"/>
              </a:rPr>
              <a:t>• Positioning table: 1,000 tables/axis</a:t>
            </a:r>
          </a:p>
          <a:p>
            <a:pPr marL="125413" indent="-125413" eaLnBrk="1" hangingPunct="1">
              <a:defRPr/>
            </a:pPr>
            <a:r>
              <a:rPr lang="en-US" altLang="en-US" sz="1500" dirty="0" smtClean="0">
                <a:latin typeface="+mj-lt"/>
              </a:rPr>
              <a:t>• Ease of setting motion patterns and test runs using dedicated software tool (Control Motion Integrator)</a:t>
            </a:r>
            <a:endParaRPr lang="en-US" altLang="en-US" sz="1500" dirty="0" smtClean="0">
              <a:latin typeface="+mj-lt"/>
              <a:ea typeface="+mn-e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5" y="5157192"/>
            <a:ext cx="118686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27558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29" y="3294512"/>
            <a:ext cx="44100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87015"/>
            <a:ext cx="5319085" cy="523220"/>
          </a:xfrm>
          <a:prstGeom prst="rect">
            <a:avLst/>
          </a:prstGeom>
          <a:noFill/>
          <a:effectLst>
            <a:outerShdw blurRad="25400" dist="12700" dir="1200000" algn="ctr" rotWithShape="0">
              <a:srgbClr val="FFFFFF"/>
            </a:outerShd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ja-JP" sz="2800" kern="0" dirty="0" smtClean="0">
                <a:solidFill>
                  <a:prstClr val="black"/>
                </a:solidFill>
                <a:latin typeface="+mj-lt"/>
              </a:rPr>
              <a:t>Example of Web Server Screen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0296" y="616913"/>
            <a:ext cx="81892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en-US" b="1" dirty="0" smtClean="0">
                <a:solidFill>
                  <a:prstClr val="black"/>
                </a:solidFill>
                <a:latin typeface="+mj-lt"/>
              </a:rPr>
              <a:t>Monitoring </a:t>
            </a:r>
            <a:r>
              <a:rPr lang="en-US" altLang="en-US" b="1" dirty="0">
                <a:solidFill>
                  <a:prstClr val="black"/>
                </a:solidFill>
                <a:latin typeface="+mj-lt"/>
              </a:rPr>
              <a:t>the operational status of motors and </a:t>
            </a:r>
            <a:r>
              <a:rPr lang="en-US" altLang="en-US" b="1" dirty="0" smtClean="0">
                <a:solidFill>
                  <a:prstClr val="black"/>
                </a:solidFill>
                <a:latin typeface="+mj-lt"/>
              </a:rPr>
              <a:t>maintenance information</a:t>
            </a:r>
            <a:endParaRPr lang="en-US" altLang="en-US" b="1" dirty="0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740352" y="1208886"/>
            <a:ext cx="1319436" cy="719034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>
            <a:spAutoFit/>
          </a:bodyPr>
          <a:lstStyle/>
          <a:p>
            <a:pPr lvl="0" algn="ctr"/>
            <a:r>
              <a:rPr lang="en-US" altLang="en-US" sz="1400" b="1" dirty="0" smtClean="0">
                <a:solidFill>
                  <a:schemeClr val="bg1"/>
                </a:solidFill>
                <a:latin typeface="+mj-lt"/>
              </a:rPr>
              <a:t>Examples of other control items</a:t>
            </a:r>
            <a:endParaRPr lang="en-US" altLang="en-US" sz="1400" b="1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740352" y="1951474"/>
            <a:ext cx="1319436" cy="339669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lvl="0"/>
            <a:r>
              <a:rPr lang="en-US" altLang="en-US" sz="1200" dirty="0" smtClean="0">
                <a:latin typeface="+mj-lt"/>
              </a:rPr>
              <a:t>• Operation count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marL="300038" lvl="0" indent="-300038"/>
            <a:r>
              <a:rPr lang="en-US" altLang="en-US" sz="1200" dirty="0" smtClean="0">
                <a:latin typeface="+mj-lt"/>
              </a:rPr>
              <a:t>　→ Preventive maintenance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marL="300038" lvl="0" indent="-300038"/>
            <a:r>
              <a:rPr lang="en-US" altLang="en-US" sz="1200" dirty="0" smtClean="0">
                <a:latin typeface="+mj-lt"/>
              </a:rPr>
              <a:t>　→ Production count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lvl="0"/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lvl="0"/>
            <a:r>
              <a:rPr lang="en-US" altLang="en-US" sz="1200" dirty="0" smtClean="0">
                <a:latin typeface="+mj-lt"/>
              </a:rPr>
              <a:t>• Deviation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marL="87313" lvl="0" indent="-87313"/>
            <a:r>
              <a:rPr lang="en-US" altLang="en-US" sz="1200" dirty="0">
                <a:latin typeface="+mj-lt"/>
              </a:rPr>
              <a:t>　(Difference between command and encoder</a:t>
            </a:r>
            <a:r>
              <a:rPr lang="en-US" altLang="en-US" sz="1200" dirty="0" smtClean="0">
                <a:latin typeface="+mj-lt"/>
              </a:rPr>
              <a:t>)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marL="300038" lvl="0" indent="-300038"/>
            <a:r>
              <a:rPr lang="en-US" altLang="en-US" sz="1200" dirty="0" smtClean="0">
                <a:latin typeface="+mj-lt"/>
              </a:rPr>
              <a:t>　→ Preventive maintenance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lvl="0"/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lvl="0"/>
            <a:r>
              <a:rPr lang="en-US" altLang="en-US" sz="1200" dirty="0" smtClean="0">
                <a:latin typeface="+mj-lt"/>
              </a:rPr>
              <a:t>• Torque average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lvl="0"/>
            <a:r>
              <a:rPr lang="en-US" altLang="en-US" sz="1200" dirty="0">
                <a:latin typeface="+mj-lt"/>
              </a:rPr>
              <a:t>　Torque control</a:t>
            </a:r>
            <a:endParaRPr lang="en-US" altLang="ja-JP" sz="1200" dirty="0" smtClean="0">
              <a:latin typeface="+mj-lt"/>
              <a:ea typeface="HGP創英角ｺﾞｼｯｸUB" panose="020B0900000000000000" pitchFamily="50" charset="-128"/>
            </a:endParaRPr>
          </a:p>
          <a:p>
            <a:pPr marL="300038" lvl="0" indent="-300038"/>
            <a:r>
              <a:rPr lang="en-US" altLang="en-US" sz="1200" dirty="0" smtClean="0">
                <a:latin typeface="+mj-lt"/>
              </a:rPr>
              <a:t>　→ Preventive maintenance</a:t>
            </a:r>
            <a:endParaRPr lang="en-US" altLang="en-US" sz="1200" dirty="0">
              <a:latin typeface="+mj-lt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9360"/>
            <a:ext cx="7492375" cy="49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51063"/>
            <a:ext cx="7776864" cy="53392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Overview of </a:t>
            </a:r>
            <a:r>
              <a:rPr lang="en-US" altLang="ja-JP" sz="3200" dirty="0" smtClean="0"/>
              <a:t>FP7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Motion Unit</a:t>
            </a:r>
            <a:endParaRPr lang="ja-JP" altLang="en-US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/>
          <a:stretch/>
        </p:blipFill>
        <p:spPr bwMode="auto">
          <a:xfrm>
            <a:off x="2483768" y="4895800"/>
            <a:ext cx="4494086" cy="11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1911</Words>
  <Application>Microsoft Office PowerPoint</Application>
  <PresentationFormat>Ekran Gösterisi (4:3)</PresentationFormat>
  <Paragraphs>453</Paragraphs>
  <Slides>21</Slides>
  <Notes>1</Notes>
  <HiddenSlides>2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0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標準デザイン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Overview of FP7　Motion Unit</vt:lpstr>
      <vt:lpstr>Overview of FP7 Motion Control Unit</vt:lpstr>
      <vt:lpstr>Overview of the Motion Control Unit</vt:lpstr>
      <vt:lpstr>PowerPoint Sunusu</vt:lpstr>
      <vt:lpstr>System Configuration Example</vt:lpstr>
      <vt:lpstr>Specifications</vt:lpstr>
      <vt:lpstr>PowerPoint Sunusu</vt:lpstr>
      <vt:lpstr>Specifications</vt:lpstr>
      <vt:lpstr>Setting Tool Software (Control Motion Integrator)</vt:lpstr>
      <vt:lpstr>Control Motion Integrator Setting Flowchart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FP7 Motion Control Unit Study Session Material</dc:title>
  <dc:creator>Panasonic</dc:creator>
  <cp:keywords>Internal use only</cp:keywords>
  <cp:lastModifiedBy>İrfan Bıyık</cp:lastModifiedBy>
  <cp:revision>114</cp:revision>
  <dcterms:created xsi:type="dcterms:W3CDTF">2008-09-22T10:42:13Z</dcterms:created>
  <dcterms:modified xsi:type="dcterms:W3CDTF">2017-06-13T05:30:17Z</dcterms:modified>
</cp:coreProperties>
</file>